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slides/slide11.xml" ContentType="application/vnd.openxmlformats-officedocument.presentationml.slide+xml"/>
  <Override PartName="/ppt/slides/slide4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7.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notesSlides/notesSlide64.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5.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7.xml" ContentType="application/vnd.openxmlformats-officedocument.presentationml.notesSlide+xml"/>
  <Override PartName="/ppt/notesSlides/notesSlide62.xml" ContentType="application/vnd.openxmlformats-officedocument.presentationml.notesSlide+xml"/>
  <Override PartName="/ppt/notesSlides/notesSlide66.xml" ContentType="application/vnd.openxmlformats-officedocument.presentationml.notesSlide+xml"/>
  <Override PartName="/ppt/notesSlides/notesSlide63.xml" ContentType="application/vnd.openxmlformats-officedocument.presentationml.notesSlide+xml"/>
  <Override PartName="/ppt/slideMasters/slideMaster1.xml" ContentType="application/vnd.openxmlformats-officedocument.presentationml.slideMaster+xml"/>
  <Override PartName="/ppt/notesSlides/notesSlide65.xml" ContentType="application/vnd.openxmlformats-officedocument.presentationml.notesSlide+xml"/>
  <Override PartName="/ppt/notesSlides/notesSlide59.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4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4.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79" r:id="rId2"/>
    <p:sldId id="480" r:id="rId3"/>
    <p:sldId id="475" r:id="rId4"/>
    <p:sldId id="476" r:id="rId5"/>
    <p:sldId id="384" r:id="rId6"/>
    <p:sldId id="377" r:id="rId7"/>
    <p:sldId id="460" r:id="rId8"/>
    <p:sldId id="380" r:id="rId9"/>
    <p:sldId id="392" r:id="rId10"/>
    <p:sldId id="477" r:id="rId11"/>
    <p:sldId id="416" r:id="rId12"/>
    <p:sldId id="409" r:id="rId13"/>
    <p:sldId id="417" r:id="rId14"/>
    <p:sldId id="411" r:id="rId15"/>
    <p:sldId id="456" r:id="rId16"/>
    <p:sldId id="426" r:id="rId17"/>
    <p:sldId id="418" r:id="rId18"/>
    <p:sldId id="412" r:id="rId19"/>
    <p:sldId id="413" r:id="rId20"/>
    <p:sldId id="466" r:id="rId21"/>
    <p:sldId id="467" r:id="rId22"/>
    <p:sldId id="421" r:id="rId23"/>
    <p:sldId id="422" r:id="rId24"/>
    <p:sldId id="468" r:id="rId25"/>
    <p:sldId id="469" r:id="rId26"/>
    <p:sldId id="470" r:id="rId27"/>
    <p:sldId id="471" r:id="rId28"/>
    <p:sldId id="472" r:id="rId29"/>
    <p:sldId id="473" r:id="rId30"/>
    <p:sldId id="428" r:id="rId31"/>
    <p:sldId id="429" r:id="rId32"/>
    <p:sldId id="415" r:id="rId33"/>
    <p:sldId id="462" r:id="rId34"/>
    <p:sldId id="430" r:id="rId35"/>
    <p:sldId id="431" r:id="rId36"/>
    <p:sldId id="432" r:id="rId37"/>
    <p:sldId id="433" r:id="rId38"/>
    <p:sldId id="434" r:id="rId39"/>
    <p:sldId id="435" r:id="rId40"/>
    <p:sldId id="375" r:id="rId41"/>
    <p:sldId id="382" r:id="rId42"/>
    <p:sldId id="386" r:id="rId43"/>
    <p:sldId id="385" r:id="rId44"/>
    <p:sldId id="389" r:id="rId45"/>
    <p:sldId id="399" r:id="rId46"/>
    <p:sldId id="400" r:id="rId47"/>
    <p:sldId id="438" r:id="rId48"/>
    <p:sldId id="441" r:id="rId49"/>
    <p:sldId id="439" r:id="rId50"/>
    <p:sldId id="455" r:id="rId51"/>
    <p:sldId id="440" r:id="rId52"/>
    <p:sldId id="442" r:id="rId53"/>
    <p:sldId id="443" r:id="rId54"/>
    <p:sldId id="444" r:id="rId55"/>
    <p:sldId id="453" r:id="rId56"/>
    <p:sldId id="454" r:id="rId57"/>
    <p:sldId id="452" r:id="rId58"/>
    <p:sldId id="451" r:id="rId59"/>
    <p:sldId id="446" r:id="rId60"/>
    <p:sldId id="447" r:id="rId61"/>
    <p:sldId id="448" r:id="rId62"/>
    <p:sldId id="404" r:id="rId63"/>
    <p:sldId id="405" r:id="rId64"/>
    <p:sldId id="478" r:id="rId65"/>
    <p:sldId id="390" r:id="rId66"/>
    <p:sldId id="395" r:id="rId67"/>
    <p:sldId id="406" r:id="rId6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12039"/>
    <a:srgbClr val="C0C0C0"/>
    <a:srgbClr val="012C4F"/>
    <a:srgbClr val="003D58"/>
    <a:srgbClr val="DAEEED"/>
    <a:srgbClr val="D5EBEA"/>
    <a:srgbClr val="E3F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25" autoAdjust="0"/>
    <p:restoredTop sz="78024" autoAdjust="0"/>
  </p:normalViewPr>
  <p:slideViewPr>
    <p:cSldViewPr>
      <p:cViewPr varScale="1">
        <p:scale>
          <a:sx n="90" d="100"/>
          <a:sy n="90" d="100"/>
        </p:scale>
        <p:origin x="18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3" d="100"/>
          <a:sy n="83" d="100"/>
        </p:scale>
        <p:origin x="381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eaLnBrk="1" hangingPunct="1">
              <a:defRPr sz="1300">
                <a:latin typeface="Arial" charset="0"/>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lvl1pPr algn="r" eaLnBrk="1" hangingPunct="1">
              <a:defRPr sz="1300">
                <a:latin typeface="Arial"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323" tIns="48161" rIns="96323" bIns="481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eaLnBrk="1" hangingPunct="1">
              <a:defRPr sz="1300">
                <a:latin typeface="Arial"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323" tIns="48161" rIns="96323" bIns="48161" numCol="1" anchor="b" anchorCtr="0" compatLnSpc="1">
            <a:prstTxWarp prst="textNoShape">
              <a:avLst/>
            </a:prstTxWarp>
          </a:bodyPr>
          <a:lstStyle>
            <a:lvl1pPr algn="r" eaLnBrk="1" hangingPunct="1">
              <a:defRPr sz="1300"/>
            </a:lvl1pPr>
          </a:lstStyle>
          <a:p>
            <a:pPr>
              <a:defRPr/>
            </a:pPr>
            <a:fld id="{0AFD1358-904C-4012-85B2-894EE1747F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4D2DDE-DDB1-4398-9B19-A9D0A1E1EEBF}" type="slidenum">
              <a:rPr lang="en-US" altLang="en-US" sz="1300" smtClean="0"/>
              <a:pPr>
                <a:spcBef>
                  <a:spcPct val="0"/>
                </a:spcBef>
              </a:pPr>
              <a:t>1</a:t>
            </a:fld>
            <a:endParaRPr lang="en-US" altLang="en-US" sz="1300" smtClean="0"/>
          </a:p>
        </p:txBody>
      </p:sp>
      <p:sp>
        <p:nvSpPr>
          <p:cNvPr id="4099" name="Rectangle 2"/>
          <p:cNvSpPr>
            <a:spLocks noGrp="1" noRot="1" noChangeAspect="1" noChangeArrowheads="1" noTextEdit="1"/>
          </p:cNvSpPr>
          <p:nvPr>
            <p:ph type="sldImg"/>
          </p:nvPr>
        </p:nvSpPr>
        <p:spPr>
          <a:xfrm>
            <a:off x="1281113" y="714375"/>
            <a:ext cx="4759325" cy="3570288"/>
          </a:xfrm>
          <a:ln/>
        </p:spPr>
      </p:sp>
      <p:sp>
        <p:nvSpPr>
          <p:cNvPr id="4100"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41232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75B7DE-8EBD-4EBA-AA23-440839582EBE}" type="slidenum">
              <a:rPr lang="en-US" altLang="en-US" sz="1300" smtClean="0"/>
              <a:pPr>
                <a:spcBef>
                  <a:spcPct val="0"/>
                </a:spcBef>
              </a:pPr>
              <a:t>10</a:t>
            </a:fld>
            <a:endParaRPr lang="en-US" altLang="en-US" sz="1300" smtClean="0"/>
          </a:p>
        </p:txBody>
      </p:sp>
      <p:sp>
        <p:nvSpPr>
          <p:cNvPr id="22531" name="Rectangle 2"/>
          <p:cNvSpPr>
            <a:spLocks noGrp="1" noRot="1" noChangeAspect="1" noChangeArrowheads="1" noTextEdit="1"/>
          </p:cNvSpPr>
          <p:nvPr>
            <p:ph type="sldImg"/>
          </p:nvPr>
        </p:nvSpPr>
        <p:spPr>
          <a:xfrm>
            <a:off x="1281113" y="714375"/>
            <a:ext cx="4759325" cy="3570288"/>
          </a:xfrm>
          <a:ln/>
        </p:spPr>
      </p:sp>
      <p:sp>
        <p:nvSpPr>
          <p:cNvPr id="22532"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5DD06A-ADEB-42F8-8A84-351D944BF0A0}" type="slidenum">
              <a:rPr lang="en-US" altLang="en-US" sz="1300" smtClean="0"/>
              <a:pPr>
                <a:spcBef>
                  <a:spcPct val="0"/>
                </a:spcBef>
              </a:pPr>
              <a:t>11</a:t>
            </a:fld>
            <a:endParaRPr lang="en-US" altLang="en-US" sz="13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F05E6E-52B7-4660-B0F6-43CE549D57F1}" type="slidenum">
              <a:rPr lang="en-US" altLang="en-US" sz="1300" smtClean="0"/>
              <a:pPr>
                <a:spcBef>
                  <a:spcPct val="0"/>
                </a:spcBef>
              </a:pPr>
              <a:t>12</a:t>
            </a:fld>
            <a:endParaRPr lang="en-US" altLang="en-US" sz="13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AAAC77-0A70-4F41-B804-5AB3E0E20643}" type="slidenum">
              <a:rPr lang="en-US" altLang="en-US" sz="1300" smtClean="0"/>
              <a:pPr>
                <a:spcBef>
                  <a:spcPct val="0"/>
                </a:spcBef>
              </a:pPr>
              <a:t>13</a:t>
            </a:fld>
            <a:endParaRPr lang="en-US" altLang="en-US" sz="13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65FE3D-569A-4E45-9440-226870388815}" type="slidenum">
              <a:rPr lang="en-US" altLang="en-US" sz="1300" smtClean="0"/>
              <a:pPr>
                <a:spcBef>
                  <a:spcPct val="0"/>
                </a:spcBef>
              </a:pPr>
              <a:t>14</a:t>
            </a:fld>
            <a:endParaRPr lang="en-US" altLang="en-US" sz="13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This is a map and historic photo of our state capital in Frankfort, KY.  As you can see, it is very dense to maximize the walkability for commerce and business.</a:t>
            </a:r>
          </a:p>
          <a:p>
            <a:endParaRPr lang="en-US" altLang="en-US"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3BA4E2-5086-4897-8878-A10C96EBB461}" type="slidenum">
              <a:rPr lang="en-US" altLang="en-US" sz="1300" smtClean="0"/>
              <a:pPr>
                <a:spcBef>
                  <a:spcPct val="0"/>
                </a:spcBef>
              </a:pPr>
              <a:t>15</a:t>
            </a:fld>
            <a:endParaRPr lang="en-US" altLang="en-US" sz="13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744891-F0AF-46E7-940D-6EBABFE60A07}" type="slidenum">
              <a:rPr lang="en-US" altLang="en-US" sz="1300" smtClean="0"/>
              <a:pPr>
                <a:spcBef>
                  <a:spcPct val="0"/>
                </a:spcBef>
              </a:pPr>
              <a:t>16</a:t>
            </a:fld>
            <a:endParaRPr lang="en-US" altLang="en-US" sz="13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7AFABB-12F4-47E9-B972-99CE7848CB67}" type="slidenum">
              <a:rPr lang="en-US" altLang="en-US" smtClean="0"/>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i="1" smtClean="0">
              <a:latin typeface="Arial" panose="020B0604020202020204" pitchFamily="34" charset="0"/>
            </a:endParaRPr>
          </a:p>
          <a:p>
            <a:pPr eaLnBrk="1" hangingPunct="1"/>
            <a:r>
              <a:rPr lang="en-US" altLang="en-US" smtClean="0">
                <a:latin typeface="Arial" panose="020B0604020202020204" pitchFamily="34" charset="0"/>
              </a:rPr>
              <a:t>I have heard that this is our national flower, the cloverleaf…</a:t>
            </a:r>
          </a:p>
          <a:p>
            <a:pPr eaLnBrk="1" hangingPunct="1"/>
            <a:endParaRPr lang="en-US" altLang="en-US" smtClean="0">
              <a:latin typeface="Arial" panose="020B0604020202020204" pitchFamily="34" charset="0"/>
            </a:endParaRPr>
          </a:p>
          <a:p>
            <a:pPr eaLnBrk="1" hangingPunct="1"/>
            <a:r>
              <a:rPr lang="en-US" altLang="en-US" i="1" smtClean="0">
                <a:latin typeface="Arial" panose="020B0604020202020204" pitchFamily="34" charset="0"/>
              </a:rPr>
              <a:t>Pause for laughter…</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84F57E-BBE6-465C-9344-1CA1A985EC05}" type="slidenum">
              <a:rPr lang="en-US" altLang="en-US" sz="1300" smtClean="0"/>
              <a:pPr>
                <a:spcBef>
                  <a:spcPct val="0"/>
                </a:spcBef>
              </a:pPr>
              <a:t>18</a:t>
            </a:fld>
            <a:endParaRPr lang="en-US" altLang="en-US" sz="1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While there may homes adjacent to this shopping center, it is impossible to get to on foot.  There are no sidewalks.  You would have to climb over chain link fences and drainage ditches to get there.  It is designed to ONLY be accessible by car.</a:t>
            </a:r>
          </a:p>
          <a:p>
            <a:endParaRPr lang="en-US" altLang="en-US" smtClean="0">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51F92F-F4E2-489F-B40E-5176427079A7}" type="slidenum">
              <a:rPr lang="en-US" altLang="en-US" sz="1300" smtClean="0"/>
              <a:pPr>
                <a:spcBef>
                  <a:spcPct val="0"/>
                </a:spcBef>
              </a:pPr>
              <a:t>19</a:t>
            </a:fld>
            <a:endParaRPr lang="en-US" alt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F038C9-C48C-49A7-99A0-924325DD1272}" type="slidenum">
              <a:rPr lang="en-US" altLang="en-US" sz="1300" smtClean="0"/>
              <a:pPr>
                <a:spcBef>
                  <a:spcPct val="0"/>
                </a:spcBef>
              </a:pPr>
              <a:t>2</a:t>
            </a:fld>
            <a:endParaRPr lang="en-US" altLang="en-US" sz="1300" smtClean="0"/>
          </a:p>
        </p:txBody>
      </p:sp>
      <p:sp>
        <p:nvSpPr>
          <p:cNvPr id="6147" name="Rectangle 2"/>
          <p:cNvSpPr>
            <a:spLocks noGrp="1" noRot="1" noChangeAspect="1" noChangeArrowheads="1" noTextEdit="1"/>
          </p:cNvSpPr>
          <p:nvPr>
            <p:ph type="sldImg"/>
          </p:nvPr>
        </p:nvSpPr>
        <p:spPr>
          <a:xfrm>
            <a:off x="1281113" y="714375"/>
            <a:ext cx="4759325" cy="3570288"/>
          </a:xfrm>
          <a:ln/>
        </p:spPr>
      </p:sp>
      <p:sp>
        <p:nvSpPr>
          <p:cNvPr id="614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Federal Historic Preservation Tax Credit program is the largest, most successful, and most cost-effective Federal revitalization program of its kind. </a:t>
            </a:r>
          </a:p>
          <a:p>
            <a:pPr eaLnBrk="1" hangingPunct="1"/>
            <a:endParaRPr lang="en-US" altLang="en-US" smtClean="0">
              <a:latin typeface="Arial" panose="020B0604020202020204" pitchFamily="34" charset="0"/>
            </a:endParaRPr>
          </a:p>
          <a:p>
            <a:pPr eaLnBrk="1" hangingPunct="1"/>
            <a:r>
              <a:rPr lang="en-US" altLang="en-US" i="1" smtClean="0">
                <a:latin typeface="Arial" panose="020B0604020202020204" pitchFamily="34" charset="0"/>
              </a:rPr>
              <a:t>Read text out loud…  “ </a:t>
            </a:r>
            <a:r>
              <a:rPr lang="en-US" altLang="en-US" smtClean="0">
                <a:latin typeface="Arial" panose="020B0604020202020204" pitchFamily="34" charset="0"/>
              </a:rPr>
              <a:t>It…”</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Federal program is administered by National Park Service in partnership with the State Historic Preservation Office.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1951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While this is cartoon….</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1CD8D8-FB0A-4CE5-A171-2D6CC88974C6}" type="slidenum">
              <a:rPr lang="en-US" altLang="en-US" sz="1300" smtClean="0"/>
              <a:pPr>
                <a:spcBef>
                  <a:spcPct val="0"/>
                </a:spcBef>
              </a:pPr>
              <a:t>20</a:t>
            </a:fld>
            <a:endParaRPr lang="en-US" altLang="en-US" sz="13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This is San Antonio, TX but almost all cities in our country have these sprawling car-centric zones outside our downtowns.</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35E092-4930-41D0-BE85-B9CF01ADA111}" type="slidenum">
              <a:rPr lang="en-US" altLang="en-US" sz="1300" smtClean="0"/>
              <a:pPr>
                <a:spcBef>
                  <a:spcPct val="0"/>
                </a:spcBef>
              </a:pPr>
              <a:t>21</a:t>
            </a:fld>
            <a:endParaRPr lang="en-US" altLang="en-US" sz="13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In contrast to those car centric zones, this is what our historic downtowns look like.</a:t>
            </a:r>
          </a:p>
          <a:p>
            <a:endParaRPr lang="en-US" altLang="en-US" smtClean="0">
              <a:latin typeface="Arial" panose="020B0604020202020204" pitchFamily="34" charset="0"/>
            </a:endParaRPr>
          </a:p>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1382E4-74E1-42F1-BD8B-40FB04BC298D}" type="slidenum">
              <a:rPr lang="en-US" altLang="en-US" sz="1300" smtClean="0"/>
              <a:pPr>
                <a:spcBef>
                  <a:spcPct val="0"/>
                </a:spcBef>
              </a:pPr>
              <a:t>22</a:t>
            </a:fld>
            <a:endParaRPr lang="en-US" altLang="en-US" sz="13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0D5A0A-6F5E-4A61-A91A-667E06BD2140}" type="slidenum">
              <a:rPr lang="en-US" altLang="en-US" sz="1300" smtClean="0"/>
              <a:pPr>
                <a:spcBef>
                  <a:spcPct val="0"/>
                </a:spcBef>
              </a:pPr>
              <a:t>23</a:t>
            </a:fld>
            <a:endParaRPr lang="en-US" altLang="en-US" sz="13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8DCE01-44EC-406F-95C3-6CBCF0988098}" type="slidenum">
              <a:rPr lang="en-US" altLang="en-US" sz="1300" smtClean="0"/>
              <a:pPr>
                <a:spcBef>
                  <a:spcPct val="0"/>
                </a:spcBef>
              </a:pPr>
              <a:t>24</a:t>
            </a:fld>
            <a:endParaRPr lang="en-US" altLang="en-US" sz="13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4E226-C86D-4368-994B-0CBCD15250FD}" type="slidenum">
              <a:rPr lang="en-US" altLang="en-US" sz="1300" smtClean="0"/>
              <a:pPr>
                <a:spcBef>
                  <a:spcPct val="0"/>
                </a:spcBef>
              </a:pPr>
              <a:t>25</a:t>
            </a:fld>
            <a:endParaRPr lang="en-US" altLang="en-US" sz="13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84BD28-FB4C-4FCE-B2D4-5C9626E3962A}" type="slidenum">
              <a:rPr lang="en-US" altLang="en-US" sz="1300" smtClean="0"/>
              <a:pPr>
                <a:spcBef>
                  <a:spcPct val="0"/>
                </a:spcBef>
              </a:pPr>
              <a:t>26</a:t>
            </a:fld>
            <a:endParaRPr lang="en-US" altLang="en-US" sz="13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F552FE-AEF9-4F01-88A7-B6640C2331F8}" type="slidenum">
              <a:rPr lang="en-US" altLang="en-US" sz="1300" smtClean="0"/>
              <a:pPr>
                <a:spcBef>
                  <a:spcPct val="0"/>
                </a:spcBef>
              </a:pPr>
              <a:t>27</a:t>
            </a:fld>
            <a:endParaRPr lang="en-US" altLang="en-US" sz="13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As you can see, horse drawn transportation were distinctly second class.  And in Chicago and some other major cities, public transportation had its own dedicated path that didn’t intersect with the pedestrians.</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0F8284-3C51-4DD3-B098-8BDE0E26DE0C}" type="slidenum">
              <a:rPr lang="en-US" altLang="en-US" sz="1300" smtClean="0"/>
              <a:pPr>
                <a:spcBef>
                  <a:spcPct val="0"/>
                </a:spcBef>
              </a:pPr>
              <a:t>28</a:t>
            </a:fld>
            <a:endParaRPr lang="en-US" altLang="en-US" sz="13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i="1" smtClean="0">
                <a:latin typeface="Arial" panose="020B0604020202020204" pitchFamily="34" charset="0"/>
              </a:rPr>
              <a:t>Pause for laughter</a:t>
            </a:r>
          </a:p>
          <a:p>
            <a:endParaRPr lang="en-US" altLang="en-US" smtClean="0">
              <a:latin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DCB2D6-FAC0-40B2-ADA9-856967A5137A}" type="slidenum">
              <a:rPr lang="en-US" altLang="en-US" sz="1300" smtClean="0"/>
              <a:pPr>
                <a:spcBef>
                  <a:spcPct val="0"/>
                </a:spcBef>
              </a:pPr>
              <a:t>29</a:t>
            </a:fld>
            <a:endParaRPr lang="en-US" altLang="en-US"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2C3910-8905-4792-A7CF-79054C78C275}" type="slidenum">
              <a:rPr lang="en-US" altLang="en-US" sz="1300" smtClean="0"/>
              <a:pPr>
                <a:spcBef>
                  <a:spcPct val="0"/>
                </a:spcBef>
              </a:pPr>
              <a:t>3</a:t>
            </a:fld>
            <a:endParaRPr lang="en-US" altLang="en-US" sz="1300" smtClean="0"/>
          </a:p>
        </p:txBody>
      </p:sp>
      <p:sp>
        <p:nvSpPr>
          <p:cNvPr id="8195" name="Rectangle 2"/>
          <p:cNvSpPr>
            <a:spLocks noGrp="1" noRot="1" noChangeAspect="1" noChangeArrowheads="1" noTextEdit="1"/>
          </p:cNvSpPr>
          <p:nvPr>
            <p:ph type="sldImg"/>
          </p:nvPr>
        </p:nvSpPr>
        <p:spPr>
          <a:xfrm>
            <a:off x="1281113" y="714375"/>
            <a:ext cx="4759325" cy="3570288"/>
          </a:xfrm>
          <a:ln/>
        </p:spPr>
      </p:sp>
      <p:sp>
        <p:nvSpPr>
          <p:cNvPr id="819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State Historic Preservation Office is responsible for identifying, preserving, and protecting the prehistoric resources and historic buildings, sites and cultural resources throughout Kentucky.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This is done in partnership with other state and federal agencies, local communities and interested citizens.  This mission is integral to making communities more livable and has far-reaching impacts on issues as diverse as economic development, job creation, affordable housing, tourism, community revitalization, environmental conservation, and quality of life.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best source of funding for private individuals to restore historic buildings are these two Historic Tax Credit programs.  </a:t>
            </a:r>
          </a:p>
          <a:p>
            <a:pPr eaLnBrk="1" hangingPunct="1"/>
            <a:endParaRPr lang="en-US" altLang="en-US" smtClean="0">
              <a:latin typeface="Arial" panose="020B0604020202020204" pitchFamily="34" charset="0"/>
            </a:endParaRPr>
          </a:p>
          <a:p>
            <a:r>
              <a:rPr lang="en-US" altLang="en-US" i="1" smtClean="0">
                <a:latin typeface="Arial" panose="020B0604020202020204" pitchFamily="34" charset="0"/>
              </a:rPr>
              <a:t>Read text out loud…</a:t>
            </a:r>
          </a:p>
          <a:p>
            <a:pPr eaLnBrk="1" hangingPunct="1"/>
            <a:r>
              <a:rPr lang="en-US" altLang="en-US" b="1" smtClean="0">
                <a:solidFill>
                  <a:srgbClr val="FF0000"/>
                </a:solidFill>
                <a:latin typeface="Arial" panose="020B0604020202020204" pitchFamily="34" charset="0"/>
              </a:rPr>
              <a:t> </a:t>
            </a:r>
          </a:p>
          <a:p>
            <a:pPr eaLnBrk="1" hangingPunct="1"/>
            <a:endParaRPr lang="en-US" altLang="en-US" b="1" smtClean="0">
              <a:solidFill>
                <a:srgbClr val="FF0000"/>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Right after WW2, we started building highways across the entire country.  Many city mayors started to be concerned that if these highways didn’t connect into their cities, that they would lose people, jobs, and economic opportunities.  </a:t>
            </a:r>
          </a:p>
          <a:p>
            <a:endParaRPr lang="en-US" altLang="en-US" smtClean="0">
              <a:latin typeface="Arial" panose="020B0604020202020204" pitchFamily="34" charset="0"/>
            </a:endParaRPr>
          </a:p>
          <a:p>
            <a:r>
              <a:rPr lang="en-US" altLang="en-US" smtClean="0">
                <a:latin typeface="Arial" panose="020B0604020202020204" pitchFamily="34" charset="0"/>
              </a:rPr>
              <a:t>Then someone had the “bright” idea that you could kill two birds with one stone, if you ran these highways through the most blighted parts of your town.</a:t>
            </a:r>
          </a:p>
          <a:p>
            <a:endParaRPr lang="en-US" altLang="en-US" smtClean="0">
              <a:latin typeface="Arial" panose="020B0604020202020204" pitchFamily="34" charset="0"/>
            </a:endParaRPr>
          </a:p>
          <a:p>
            <a:r>
              <a:rPr lang="en-US" altLang="en-US" smtClean="0">
                <a:latin typeface="Arial" panose="020B0604020202020204" pitchFamily="34" charset="0"/>
              </a:rPr>
              <a:t>Unfortunately, what one person might consider “blighted”, another person might consider to be beautiful historic buildings.  Often, these were minority communities.  Other times, they were disused commercial areas.  Cincinnati and Louisville are examples where riverfront warehouses were all torn down to make way for these highways.  </a:t>
            </a:r>
          </a:p>
          <a:p>
            <a:endParaRPr lang="en-US" altLang="en-US" smtClean="0">
              <a:latin typeface="Arial" panose="020B0604020202020204" pitchFamily="34" charset="0"/>
            </a:endParaRPr>
          </a:p>
          <a:p>
            <a:r>
              <a:rPr lang="en-US" altLang="en-US" smtClean="0">
                <a:latin typeface="Arial" panose="020B0604020202020204" pitchFamily="34" charset="0"/>
              </a:rPr>
              <a:t>Half a century later, Cincinnati has spent millions and millions of dollars trying to undo this decision and reconnect its city back to its waterfront.</a:t>
            </a:r>
          </a:p>
          <a:p>
            <a:endParaRPr lang="en-US" altLang="en-US" smtClean="0">
              <a:latin typeface="Arial" panose="020B0604020202020204" pitchFamily="34" charset="0"/>
            </a:endParaRPr>
          </a:p>
          <a:p>
            <a:r>
              <a:rPr lang="en-US" altLang="en-US" smtClean="0">
                <a:latin typeface="Arial" panose="020B0604020202020204" pitchFamily="34" charset="0"/>
              </a:rPr>
              <a:t>And as these highways destroyed historic building after historic building all across our country, citizens become upset and demanded that the government change this.</a:t>
            </a:r>
          </a:p>
          <a:p>
            <a:endParaRPr lang="en-US" altLang="en-US"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9C28D8-3636-4413-9C24-73B62E2034DF}" type="slidenum">
              <a:rPr lang="en-US" altLang="en-US" sz="1300" smtClean="0"/>
              <a:pPr>
                <a:spcBef>
                  <a:spcPct val="0"/>
                </a:spcBef>
              </a:pPr>
              <a:t>30</a:t>
            </a:fld>
            <a:endParaRPr lang="en-US" altLang="en-US" sz="13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smtClean="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2CD394-C9A1-43F2-81EC-045EBE7C62D3}" type="slidenum">
              <a:rPr lang="en-US" altLang="en-US" sz="1300" smtClean="0"/>
              <a:pPr>
                <a:spcBef>
                  <a:spcPct val="0"/>
                </a:spcBef>
              </a:pPr>
              <a:t>31</a:t>
            </a:fld>
            <a:endParaRPr lang="en-US" altLang="en-US" sz="13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6AB7A8-6096-4DB2-8085-25EB3C9BDD01}" type="slidenum">
              <a:rPr lang="en-US" altLang="en-US" sz="1300" smtClean="0"/>
              <a:pPr>
                <a:spcBef>
                  <a:spcPct val="0"/>
                </a:spcBef>
              </a:pPr>
              <a:t>32</a:t>
            </a:fld>
            <a:endParaRPr lang="en-US" altLang="en-US" sz="13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FE4976-382C-47DE-942B-07D25A554732}" type="slidenum">
              <a:rPr lang="en-US" altLang="en-US" sz="1300" smtClean="0"/>
              <a:pPr>
                <a:spcBef>
                  <a:spcPct val="0"/>
                </a:spcBef>
              </a:pPr>
              <a:t>33</a:t>
            </a:fld>
            <a:endParaRPr lang="en-US" altLang="en-US" sz="1300" smtClean="0"/>
          </a:p>
        </p:txBody>
      </p:sp>
      <p:sp>
        <p:nvSpPr>
          <p:cNvPr id="69635" name="Rectangle 2"/>
          <p:cNvSpPr>
            <a:spLocks noGrp="1" noRot="1" noChangeAspect="1" noChangeArrowheads="1" noTextEdit="1"/>
          </p:cNvSpPr>
          <p:nvPr>
            <p:ph type="sldImg"/>
          </p:nvPr>
        </p:nvSpPr>
        <p:spPr>
          <a:xfrm>
            <a:off x="1281113" y="714375"/>
            <a:ext cx="4759325" cy="3570288"/>
          </a:xfrm>
          <a:ln/>
        </p:spPr>
      </p:sp>
      <p:sp>
        <p:nvSpPr>
          <p:cNvPr id="6963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State credit is also different in a couple other ways…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There is a cap of $5 million that we can give out each year. </a:t>
            </a:r>
            <a:r>
              <a:rPr lang="en-US" altLang="en-US" smtClean="0">
                <a:solidFill>
                  <a:srgbClr val="C0C0C0"/>
                </a:solidFill>
                <a:latin typeface="Arial" panose="020B0604020202020204" pitchFamily="34" charset="0"/>
                <a:cs typeface="Arial" panose="020B0604020202020204" pitchFamily="34" charset="0"/>
              </a:rPr>
              <a:t>If that limit is exceeded by approved projects, an apportionment formula will be applied to determine the credit amount.</a:t>
            </a:r>
          </a:p>
          <a:p>
            <a:pPr eaLnBrk="1" hangingPunct="1"/>
            <a:endParaRPr lang="en-US" altLang="en-US" smtClean="0">
              <a:solidFill>
                <a:srgbClr val="C0C0C0"/>
              </a:solidFill>
              <a:latin typeface="Arial" panose="020B0604020202020204" pitchFamily="34" charset="0"/>
              <a:cs typeface="Arial" panose="020B0604020202020204" pitchFamily="34" charset="0"/>
            </a:endParaRPr>
          </a:p>
          <a:p>
            <a:pPr eaLnBrk="1" hangingPunct="1"/>
            <a:r>
              <a:rPr lang="en-US" altLang="en-US" smtClean="0">
                <a:solidFill>
                  <a:srgbClr val="C0C0C0"/>
                </a:solidFill>
                <a:latin typeface="Arial" panose="020B0604020202020204" pitchFamily="34" charset="0"/>
                <a:cs typeface="Arial" panose="020B0604020202020204" pitchFamily="34" charset="0"/>
              </a:rPr>
              <a:t>There is also an individual cap of $60k for owner occupied residential projects and an individual cap of $400k on all other projects.  This cap was put in place so that no single project would take the lions share of the state allocation pool.</a:t>
            </a:r>
          </a:p>
          <a:p>
            <a:pPr eaLnBrk="1" hangingPunct="1"/>
            <a:endParaRPr lang="en-US" altLang="en-US" smtClean="0">
              <a:solidFill>
                <a:srgbClr val="C0C0C0"/>
              </a:solidFill>
              <a:latin typeface="Arial" panose="020B0604020202020204" pitchFamily="34" charset="0"/>
            </a:endParaRPr>
          </a:p>
          <a:p>
            <a:pPr eaLnBrk="1" hangingPunct="1"/>
            <a:r>
              <a:rPr lang="en-US" altLang="en-US" smtClean="0">
                <a:latin typeface="Arial" panose="020B0604020202020204" pitchFamily="34" charset="0"/>
              </a:rPr>
              <a:t>The State credit is also </a:t>
            </a:r>
            <a:r>
              <a:rPr lang="en-US" altLang="en-US" smtClean="0">
                <a:solidFill>
                  <a:srgbClr val="C0C0C0"/>
                </a:solidFill>
                <a:latin typeface="Arial" panose="020B0604020202020204" pitchFamily="34" charset="0"/>
                <a:cs typeface="Arial" panose="020B0604020202020204" pitchFamily="34" charset="0"/>
              </a:rPr>
              <a:t>refundable.  Any credit that can’t be used against the current year’s taxes is issued as a tax refund check.  And for non profits and local governments that don’t have tax liability, the credit is transferable to a financial institution.</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Pause to allow audience to read this text…</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 think this is the question everyone here wants to know…  </a:t>
            </a:r>
            <a:r>
              <a:rPr lang="en-US" altLang="en-US" smtClean="0">
                <a:latin typeface="Arial" panose="020B0604020202020204" pitchFamily="34" charset="0"/>
                <a:sym typeface="Wingdings" panose="05000000000000000000" pitchFamily="2" charset="2"/>
              </a:rPr>
              <a:t></a:t>
            </a:r>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r>
              <a:rPr lang="en-US" altLang="en-US" smtClean="0">
                <a:latin typeface="Arial" panose="020B0604020202020204" pitchFamily="34" charset="0"/>
              </a:rPr>
              <a:t>It is actually pretty simple.  There are three requirements…</a:t>
            </a:r>
          </a:p>
          <a:p>
            <a:endParaRPr lang="en-US" altLang="en-US" smtClean="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EB434F-C7DB-4F3A-92EF-1E811D40993F}" type="slidenum">
              <a:rPr lang="en-US" altLang="en-US" sz="1300" smtClean="0"/>
              <a:pPr>
                <a:spcBef>
                  <a:spcPct val="0"/>
                </a:spcBef>
              </a:pPr>
              <a:t>34</a:t>
            </a:fld>
            <a:endParaRPr lang="en-US" altLang="en-US" sz="13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1F4106-9509-4E40-9AD9-9A69758AB5EC}" type="slidenum">
              <a:rPr lang="en-US" altLang="en-US" sz="1300" smtClean="0"/>
              <a:pPr>
                <a:spcBef>
                  <a:spcPct val="0"/>
                </a:spcBef>
              </a:pPr>
              <a:t>35</a:t>
            </a:fld>
            <a:endParaRPr lang="en-US" altLang="en-US" sz="1300" smtClean="0"/>
          </a:p>
        </p:txBody>
      </p:sp>
      <p:sp>
        <p:nvSpPr>
          <p:cNvPr id="73731" name="Rectangle 2"/>
          <p:cNvSpPr>
            <a:spLocks noGrp="1" noRot="1" noChangeAspect="1" noChangeArrowheads="1" noTextEdit="1"/>
          </p:cNvSpPr>
          <p:nvPr>
            <p:ph type="sldImg"/>
          </p:nvPr>
        </p:nvSpPr>
        <p:spPr>
          <a:xfrm>
            <a:off x="1281113" y="714375"/>
            <a:ext cx="4759325" cy="3570288"/>
          </a:xfrm>
          <a:ln/>
        </p:spPr>
      </p:sp>
      <p:sp>
        <p:nvSpPr>
          <p:cNvPr id="73732"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i="1" smtClean="0">
              <a:latin typeface="Arial" panose="020B0604020202020204" pitchFamily="34" charset="0"/>
            </a:endParaRPr>
          </a:p>
          <a:p>
            <a:pPr eaLnBrk="1" hangingPunct="1"/>
            <a:r>
              <a:rPr lang="en-US" altLang="en-US" smtClean="0">
                <a:latin typeface="Arial" panose="020B0604020202020204" pitchFamily="34" charset="0"/>
              </a:rPr>
              <a:t>We will got through each of these one by one.</a:t>
            </a: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89A13B-5780-4C9C-93C4-1B8003A57BC3}" type="slidenum">
              <a:rPr lang="en-US" altLang="en-US" sz="1300" smtClean="0"/>
              <a:pPr>
                <a:spcBef>
                  <a:spcPct val="0"/>
                </a:spcBef>
              </a:pPr>
              <a:t>36</a:t>
            </a:fld>
            <a:endParaRPr lang="en-US" altLang="en-US" sz="1300" smtClean="0"/>
          </a:p>
        </p:txBody>
      </p:sp>
      <p:sp>
        <p:nvSpPr>
          <p:cNvPr id="75779" name="Rectangle 2"/>
          <p:cNvSpPr>
            <a:spLocks noGrp="1" noRot="1" noChangeAspect="1" noChangeArrowheads="1" noTextEdit="1"/>
          </p:cNvSpPr>
          <p:nvPr>
            <p:ph type="sldImg"/>
          </p:nvPr>
        </p:nvSpPr>
        <p:spPr>
          <a:xfrm>
            <a:off x="1281113" y="714375"/>
            <a:ext cx="4759325" cy="3570288"/>
          </a:xfrm>
          <a:ln/>
        </p:spPr>
      </p:sp>
      <p:sp>
        <p:nvSpPr>
          <p:cNvPr id="75780"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You can call or email me and I will be happy to confirm your National Register status.</a:t>
            </a:r>
          </a:p>
          <a:p>
            <a:endParaRPr lang="en-US" altLang="en-US" smtClean="0">
              <a:latin typeface="Arial" panose="020B0604020202020204" pitchFamily="34" charset="0"/>
            </a:endParaRPr>
          </a:p>
          <a:p>
            <a:r>
              <a:rPr lang="en-US" altLang="en-US" smtClean="0">
                <a:latin typeface="Arial" panose="020B0604020202020204" pitchFamily="34" charset="0"/>
              </a:rPr>
              <a:t>If you find that your building is not on the National Register, you may want to look into putting on the National Register.  And there is someone in our office that can help you with that.</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C7000F-1D8E-4A9F-81A6-8C33F8082C47}" type="slidenum">
              <a:rPr lang="en-US" altLang="en-US" sz="1300" smtClean="0"/>
              <a:pPr>
                <a:spcBef>
                  <a:spcPct val="0"/>
                </a:spcBef>
              </a:pPr>
              <a:t>37</a:t>
            </a:fld>
            <a:endParaRPr lang="en-US" altLang="en-US" sz="1300" smtClean="0"/>
          </a:p>
        </p:txBody>
      </p:sp>
      <p:sp>
        <p:nvSpPr>
          <p:cNvPr id="77827" name="Rectangle 2"/>
          <p:cNvSpPr>
            <a:spLocks noGrp="1" noRot="1" noChangeAspect="1" noChangeArrowheads="1" noTextEdit="1"/>
          </p:cNvSpPr>
          <p:nvPr>
            <p:ph type="sldImg"/>
          </p:nvPr>
        </p:nvSpPr>
        <p:spPr>
          <a:xfrm>
            <a:off x="1281113" y="714375"/>
            <a:ext cx="4759325" cy="3570288"/>
          </a:xfrm>
          <a:ln/>
        </p:spPr>
      </p:sp>
      <p:sp>
        <p:nvSpPr>
          <p:cNvPr id="7782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It is important to note that National Register districts are different than local historic districts, Mainstreet districts, or historic overlay districts.  Each of these districts have distinct boundaries.  Sometimes these district boundaries overlap but other times they do not.  </a:t>
            </a:r>
          </a:p>
          <a:p>
            <a:endParaRPr lang="en-US" altLang="en-US" smtClean="0">
              <a:latin typeface="Arial" panose="020B0604020202020204" pitchFamily="34" charset="0"/>
            </a:endParaRPr>
          </a:p>
          <a:p>
            <a:r>
              <a:rPr lang="en-US" altLang="en-US" smtClean="0">
                <a:latin typeface="Arial" panose="020B0604020202020204" pitchFamily="34" charset="0"/>
              </a:rPr>
              <a:t>So it is important to talk to us to verify your building’s status.</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DFBCDE-CCCB-4306-86AA-72377D335940}" type="slidenum">
              <a:rPr lang="en-US" altLang="en-US" sz="1300" smtClean="0"/>
              <a:pPr>
                <a:spcBef>
                  <a:spcPct val="0"/>
                </a:spcBef>
              </a:pPr>
              <a:t>38</a:t>
            </a:fld>
            <a:endParaRPr lang="en-US" altLang="en-US" sz="1300" smtClean="0"/>
          </a:p>
        </p:txBody>
      </p:sp>
      <p:sp>
        <p:nvSpPr>
          <p:cNvPr id="79875" name="Rectangle 2"/>
          <p:cNvSpPr>
            <a:spLocks noGrp="1" noRot="1" noChangeAspect="1" noChangeArrowheads="1" noTextEdit="1"/>
          </p:cNvSpPr>
          <p:nvPr>
            <p:ph type="sldImg"/>
          </p:nvPr>
        </p:nvSpPr>
        <p:spPr>
          <a:xfrm>
            <a:off x="1281113" y="714375"/>
            <a:ext cx="4759325" cy="3570288"/>
          </a:xfrm>
          <a:ln/>
        </p:spPr>
      </p:sp>
      <p:sp>
        <p:nvSpPr>
          <p:cNvPr id="7987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Sometimes, buildings have been covered with a newer facade that obscures the historic fabric of the building.  In this case, we may require that this non-historic element be removed to see what exists underneath it, before determining if the building is eligible.</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This is a great example of a building that has had a lot of changes done to it over the years.  But like a lot of downtown buildings, it was actually in better shape and had more historical integrity than you might expect…  hidden underneath. </a:t>
            </a:r>
          </a:p>
          <a:p>
            <a:endParaRPr lang="en-US" altLang="en-US" smtClean="0">
              <a:latin typeface="Arial" panose="020B0604020202020204" pitchFamily="34" charset="0"/>
            </a:endParaRPr>
          </a:p>
          <a:p>
            <a:r>
              <a:rPr lang="en-US" altLang="en-US" smtClean="0">
                <a:latin typeface="Arial" panose="020B0604020202020204" pitchFamily="34" charset="0"/>
              </a:rPr>
              <a:t>When the owner submitted the photo on the far left, he expected to be told that he didn’t have enough intactness to qualify.  But we told him to remove the non-historic “slip cover” on the second floor and low and behold, there was a lot of historic fabric (next image – center left).  You can see the ghost locations of the cornice brackets….  Which gave the owner enough information to be able to recreate this element.</a:t>
            </a:r>
          </a:p>
          <a:p>
            <a:endParaRPr lang="en-US" altLang="en-US" smtClean="0">
              <a:latin typeface="Arial" panose="020B0604020202020204" pitchFamily="34" charset="0"/>
            </a:endParaRPr>
          </a:p>
          <a:p>
            <a:r>
              <a:rPr lang="en-US" altLang="en-US" smtClean="0">
                <a:latin typeface="Arial" panose="020B0604020202020204" pitchFamily="34" charset="0"/>
              </a:rPr>
              <a:t>In general, contractors don’t want to spend a lot of money tearing things off and hauling them away.  And often, these slip covers have aged badly and are starting to fall apart anyway.  This one was removed in only a couple hours.</a:t>
            </a:r>
          </a:p>
          <a:p>
            <a:endParaRPr lang="en-US" altLang="en-US" smtClean="0">
              <a:latin typeface="Arial" panose="020B0604020202020204" pitchFamily="34" charset="0"/>
            </a:endParaRPr>
          </a:p>
          <a:p>
            <a:r>
              <a:rPr lang="en-US" altLang="en-US" smtClean="0">
                <a:latin typeface="Arial" panose="020B0604020202020204" pitchFamily="34" charset="0"/>
              </a:rPr>
              <a:t>With the assurance that he was now eligible for the credit, he removed the non-historic brick covering at the first floor, and low and behold, there was even more historic fabric (center right).</a:t>
            </a:r>
          </a:p>
          <a:p>
            <a:endParaRPr lang="en-US" altLang="en-US" smtClean="0">
              <a:latin typeface="Arial" panose="020B0604020202020204" pitchFamily="34" charset="0"/>
            </a:endParaRPr>
          </a:p>
          <a:p>
            <a:r>
              <a:rPr lang="en-US" altLang="en-US" smtClean="0">
                <a:latin typeface="Arial" panose="020B0604020202020204" pitchFamily="34" charset="0"/>
              </a:rPr>
              <a:t>And the photo on the right shows the beautifully restored building that was hidden under that terribly muddled up first photo.</a:t>
            </a:r>
          </a:p>
          <a:p>
            <a:endParaRPr lang="en-US" altLang="en-US" smtClean="0">
              <a:latin typeface="Arial" panose="020B0604020202020204" pitchFamily="34" charset="0"/>
            </a:endParaRPr>
          </a:p>
          <a:p>
            <a:r>
              <a:rPr lang="en-US" altLang="en-US" smtClean="0">
                <a:latin typeface="Arial" panose="020B0604020202020204" pitchFamily="34" charset="0"/>
              </a:rPr>
              <a:t>If you have a muddled up building like this, likely it has been this way for decades and it is hard to imagine that it ever looked any other way.  I highly recommend that you go find a historic photo of your building.  This is a great way to gain some confidence about how amazing your building could look after it is restored.</a:t>
            </a:r>
          </a:p>
          <a:p>
            <a:endParaRPr lang="en-US" altLang="en-US" smtClean="0">
              <a:latin typeface="Arial" panose="020B0604020202020204" pitchFamily="34"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D185E0-6C7D-4AFD-BA19-A5EB7DA4234C}" type="slidenum">
              <a:rPr lang="en-US" altLang="en-US" sz="1300" smtClean="0"/>
              <a:pPr>
                <a:spcBef>
                  <a:spcPct val="0"/>
                </a:spcBef>
              </a:pPr>
              <a:t>39</a:t>
            </a:fld>
            <a:endParaRPr lang="en-US" altLang="en-US" sz="13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9A8554-7884-430F-B010-8BB0E087C260}" type="slidenum">
              <a:rPr lang="en-US" altLang="en-US" sz="1300" smtClean="0"/>
              <a:pPr>
                <a:spcBef>
                  <a:spcPct val="0"/>
                </a:spcBef>
              </a:pPr>
              <a:t>4</a:t>
            </a:fld>
            <a:endParaRPr lang="en-US" altLang="en-US" sz="1300" smtClean="0"/>
          </a:p>
        </p:txBody>
      </p:sp>
      <p:sp>
        <p:nvSpPr>
          <p:cNvPr id="10243" name="Rectangle 2"/>
          <p:cNvSpPr>
            <a:spLocks noGrp="1" noRot="1" noChangeAspect="1" noChangeArrowheads="1" noTextEdit="1"/>
          </p:cNvSpPr>
          <p:nvPr>
            <p:ph type="sldImg"/>
          </p:nvPr>
        </p:nvSpPr>
        <p:spPr>
          <a:xfrm>
            <a:off x="1281113" y="714375"/>
            <a:ext cx="4759325" cy="3570288"/>
          </a:xfrm>
          <a:ln/>
        </p:spPr>
      </p:sp>
      <p:sp>
        <p:nvSpPr>
          <p:cNvPr id="10244"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0574D0-D9FE-4A72-84AA-41BE3C2E7D9F}" type="slidenum">
              <a:rPr lang="en-US" altLang="en-US" sz="1300" smtClean="0"/>
              <a:pPr>
                <a:spcBef>
                  <a:spcPct val="0"/>
                </a:spcBef>
              </a:pPr>
              <a:t>40</a:t>
            </a:fld>
            <a:endParaRPr lang="en-US" altLang="en-US" sz="1300" smtClean="0"/>
          </a:p>
        </p:txBody>
      </p:sp>
      <p:sp>
        <p:nvSpPr>
          <p:cNvPr id="83971" name="Rectangle 2"/>
          <p:cNvSpPr>
            <a:spLocks noGrp="1" noRot="1" noChangeAspect="1" noChangeArrowheads="1" noTextEdit="1"/>
          </p:cNvSpPr>
          <p:nvPr>
            <p:ph type="sldImg"/>
          </p:nvPr>
        </p:nvSpPr>
        <p:spPr>
          <a:xfrm>
            <a:off x="1281113" y="714375"/>
            <a:ext cx="4759325" cy="3570288"/>
          </a:xfrm>
          <a:ln/>
        </p:spPr>
      </p:sp>
      <p:sp>
        <p:nvSpPr>
          <p:cNvPr id="83972"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 substantial investment is just what it sounds like.  We want you to put a significant amount of money into renovating your building.  More than just a coat of paint or a new awning.  But the minimum  amount of money required to qualify for this credit depends on the type of project.</a:t>
            </a:r>
          </a:p>
          <a:p>
            <a:endParaRPr lang="en-US" altLang="en-US" i="1" smtClean="0">
              <a:latin typeface="Arial" panose="020B0604020202020204" pitchFamily="34" charset="0"/>
            </a:endParaRPr>
          </a:p>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In some cases, just adding a new roof or a new mechanical system will allow you to meet this requirement.</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B1ED44-EAA1-4E32-8453-F65D994BE063}" type="slidenum">
              <a:rPr lang="en-US" altLang="en-US" sz="1300" smtClean="0"/>
              <a:pPr>
                <a:spcBef>
                  <a:spcPct val="0"/>
                </a:spcBef>
              </a:pPr>
              <a:t>41</a:t>
            </a:fld>
            <a:endParaRPr lang="en-US" altLang="en-US" sz="1300" smtClean="0"/>
          </a:p>
        </p:txBody>
      </p:sp>
      <p:sp>
        <p:nvSpPr>
          <p:cNvPr id="86019" name="Rectangle 2"/>
          <p:cNvSpPr>
            <a:spLocks noGrp="1" noRot="1" noChangeAspect="1" noChangeArrowheads="1" noTextEdit="1"/>
          </p:cNvSpPr>
          <p:nvPr>
            <p:ph type="sldImg"/>
          </p:nvPr>
        </p:nvSpPr>
        <p:spPr>
          <a:xfrm>
            <a:off x="1281113" y="714375"/>
            <a:ext cx="4759325" cy="3570288"/>
          </a:xfrm>
          <a:ln/>
        </p:spPr>
      </p:sp>
      <p:sp>
        <p:nvSpPr>
          <p:cNvPr id="86020"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What is the adjusted basis?</a:t>
            </a:r>
          </a:p>
          <a:p>
            <a:endParaRPr lang="en-US" altLang="en-US" smtClean="0">
              <a:latin typeface="Arial" panose="020B0604020202020204" pitchFamily="34" charset="0"/>
            </a:endParaRPr>
          </a:p>
          <a:p>
            <a:r>
              <a:rPr lang="en-US" altLang="en-US" smtClean="0">
                <a:latin typeface="Arial" panose="020B0604020202020204" pitchFamily="34" charset="0"/>
              </a:rPr>
              <a:t>Let me be clear that I studied Architecture and not Accounting.  I know just enough to be dangerous. </a:t>
            </a:r>
            <a:r>
              <a:rPr lang="en-US" altLang="en-US" smtClean="0">
                <a:solidFill>
                  <a:schemeClr val="bg1"/>
                </a:solidFill>
                <a:latin typeface="Arial" panose="020B0604020202020204" pitchFamily="34" charset="0"/>
                <a:cs typeface="Times New Roman" panose="02020603050405020304" pitchFamily="18" charset="0"/>
              </a:rPr>
              <a:t>Everyone’s tax status is different.  Anyone planning to undertake a tax credit project should consult with a Tax Professional.  With that disclaimer…</a:t>
            </a:r>
            <a:endParaRPr lang="en-US" altLang="en-US" smtClean="0">
              <a:latin typeface="Arial" panose="020B0604020202020204" pitchFamily="34" charset="0"/>
            </a:endParaRPr>
          </a:p>
          <a:p>
            <a:endParaRPr lang="en-US" altLang="en-US" i="1" smtClean="0">
              <a:latin typeface="Arial" panose="020B0604020202020204" pitchFamily="34" charset="0"/>
            </a:endParaRPr>
          </a:p>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For example…</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179C68-6838-4E9E-8973-0D6C0B538B95}" type="slidenum">
              <a:rPr lang="en-US" altLang="en-US" sz="1300" smtClean="0"/>
              <a:pPr>
                <a:spcBef>
                  <a:spcPct val="0"/>
                </a:spcBef>
              </a:pPr>
              <a:t>42</a:t>
            </a:fld>
            <a:endParaRPr lang="en-US" altLang="en-US" sz="1300" smtClean="0"/>
          </a:p>
        </p:txBody>
      </p:sp>
      <p:sp>
        <p:nvSpPr>
          <p:cNvPr id="88067" name="Rectangle 2"/>
          <p:cNvSpPr>
            <a:spLocks noGrp="1" noRot="1" noChangeAspect="1" noChangeArrowheads="1" noTextEdit="1"/>
          </p:cNvSpPr>
          <p:nvPr>
            <p:ph type="sldImg"/>
          </p:nvPr>
        </p:nvSpPr>
        <p:spPr>
          <a:xfrm>
            <a:off x="1281113" y="714375"/>
            <a:ext cx="4759325" cy="3570288"/>
          </a:xfrm>
          <a:ln/>
        </p:spPr>
      </p:sp>
      <p:sp>
        <p:nvSpPr>
          <p:cNvPr id="8806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9CE348-3ABA-402E-87C7-1B91465FFEB5}" type="slidenum">
              <a:rPr lang="en-US" altLang="en-US" sz="1300" smtClean="0"/>
              <a:pPr>
                <a:spcBef>
                  <a:spcPct val="0"/>
                </a:spcBef>
              </a:pPr>
              <a:t>43</a:t>
            </a:fld>
            <a:endParaRPr lang="en-US" altLang="en-US" sz="1300" smtClean="0"/>
          </a:p>
        </p:txBody>
      </p:sp>
      <p:sp>
        <p:nvSpPr>
          <p:cNvPr id="90115" name="Rectangle 2"/>
          <p:cNvSpPr>
            <a:spLocks noGrp="1" noRot="1" noChangeAspect="1" noChangeArrowheads="1" noTextEdit="1"/>
          </p:cNvSpPr>
          <p:nvPr>
            <p:ph type="sldImg"/>
          </p:nvPr>
        </p:nvSpPr>
        <p:spPr>
          <a:xfrm>
            <a:off x="1281113" y="714375"/>
            <a:ext cx="4759325" cy="3570288"/>
          </a:xfrm>
          <a:ln/>
        </p:spPr>
      </p:sp>
      <p:sp>
        <p:nvSpPr>
          <p:cNvPr id="9011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When I was putting this slideshow together, I would like to tell you that it was REALLY hard to find a picture of a historic building being demolished.  Sadly, there were so many of them that it was hard chose which one was the worst.  </a:t>
            </a:r>
          </a:p>
          <a:p>
            <a:endParaRPr lang="en-US" altLang="en-US" smtClean="0">
              <a:latin typeface="Arial" panose="020B0604020202020204" pitchFamily="34" charset="0"/>
            </a:endParaRPr>
          </a:p>
          <a:p>
            <a:r>
              <a:rPr lang="en-US" altLang="en-US" smtClean="0">
                <a:latin typeface="Arial" panose="020B0604020202020204" pitchFamily="34" charset="0"/>
              </a:rPr>
              <a:t>These two images are also a great lead in for the third requirement to be eligible for these Tax Credits.  You must following the Secretary of the Interior Standards (which neither of these images do).</a:t>
            </a:r>
          </a:p>
          <a:p>
            <a:endParaRPr lang="en-US" altLang="en-US" i="1" smtClean="0">
              <a:latin typeface="Arial" panose="020B0604020202020204" pitchFamily="34" charset="0"/>
            </a:endParaRP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979696-A346-4ADD-8C2E-98BE1AE6548E}" type="slidenum">
              <a:rPr lang="en-US" altLang="en-US" sz="1300" smtClean="0"/>
              <a:pPr>
                <a:spcBef>
                  <a:spcPct val="0"/>
                </a:spcBef>
              </a:pPr>
              <a:t>44</a:t>
            </a:fld>
            <a:endParaRPr lang="en-US" altLang="en-US" sz="1300" smtClean="0"/>
          </a:p>
        </p:txBody>
      </p:sp>
      <p:sp>
        <p:nvSpPr>
          <p:cNvPr id="92163" name="Rectangle 2"/>
          <p:cNvSpPr>
            <a:spLocks noGrp="1" noRot="1" noChangeAspect="1" noChangeArrowheads="1" noTextEdit="1"/>
          </p:cNvSpPr>
          <p:nvPr>
            <p:ph type="sldImg"/>
          </p:nvPr>
        </p:nvSpPr>
        <p:spPr>
          <a:xfrm>
            <a:off x="1281113" y="714375"/>
            <a:ext cx="4759325" cy="3570288"/>
          </a:xfrm>
          <a:ln/>
        </p:spPr>
      </p:sp>
      <p:sp>
        <p:nvSpPr>
          <p:cNvPr id="92164"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Remember that I said that there were three requirements?  This is #3, that you need to follow the Secretary of the Interior Standards!</a:t>
            </a:r>
          </a:p>
          <a:p>
            <a:endParaRPr lang="en-US" altLang="en-US" i="1" smtClean="0">
              <a:latin typeface="Arial" panose="020B0604020202020204" pitchFamily="34" charset="0"/>
            </a:endParaRPr>
          </a:p>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Historic properties can be worked on using any one of these four treatments.  </a:t>
            </a:r>
          </a:p>
          <a:p>
            <a:endParaRPr lang="en-US" altLang="en-US" smtClean="0">
              <a:latin typeface="Arial" panose="020B0604020202020204" pitchFamily="34" charset="0"/>
            </a:endParaRPr>
          </a:p>
          <a:p>
            <a:r>
              <a:rPr lang="en-US" altLang="en-US" smtClean="0">
                <a:latin typeface="Arial" panose="020B0604020202020204" pitchFamily="34" charset="0"/>
              </a:rPr>
              <a:t>The Preservation Standard is a way to mothball a building.</a:t>
            </a:r>
          </a:p>
          <a:p>
            <a:r>
              <a:rPr lang="en-US" altLang="en-US" smtClean="0">
                <a:latin typeface="Arial" panose="020B0604020202020204" pitchFamily="34" charset="0"/>
              </a:rPr>
              <a:t>The Restoration Standard is typically used for strict museum-level restoration.</a:t>
            </a:r>
          </a:p>
          <a:p>
            <a:r>
              <a:rPr lang="en-US" altLang="en-US" smtClean="0">
                <a:latin typeface="Arial" panose="020B0604020202020204" pitchFamily="34" charset="0"/>
              </a:rPr>
              <a:t>The Reconstruction Standard is used when a portion of a building has been lost and is being rebuilt. </a:t>
            </a:r>
          </a:p>
          <a:p>
            <a:endParaRPr lang="en-US" altLang="en-US" smtClean="0">
              <a:latin typeface="Arial" panose="020B0604020202020204" pitchFamily="34" charset="0"/>
            </a:endParaRPr>
          </a:p>
          <a:p>
            <a:r>
              <a:rPr lang="en-US" altLang="en-US" smtClean="0">
                <a:latin typeface="Arial" panose="020B0604020202020204" pitchFamily="34" charset="0"/>
              </a:rPr>
              <a:t>The last one, the Rehabilitation Standard is the one that most property owners will chose.  It says…</a:t>
            </a:r>
          </a:p>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16B848-95FA-4A0C-A23E-C90E908DDB91}" type="slidenum">
              <a:rPr lang="en-US" altLang="en-US" sz="1300" smtClean="0"/>
              <a:pPr>
                <a:spcBef>
                  <a:spcPct val="0"/>
                </a:spcBef>
              </a:pPr>
              <a:t>45</a:t>
            </a:fld>
            <a:endParaRPr lang="en-US" altLang="en-US" sz="13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We understand that historic properties don’t always work for modern day uses.  100 years ago, houses didn’t have bathrooms in them.  Obviously, we don’t expect you remove all your plumbing and install outhouses.  Instead, this standard allows you to modify your building so that it meets your current needs while preserving the important historic elements of your building.</a:t>
            </a:r>
          </a:p>
          <a:p>
            <a:endParaRPr lang="en-US" altLang="en-US" smtClean="0">
              <a:latin typeface="Arial" panose="020B06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E89011-A491-4BFF-93A9-0F29A93C4784}" type="slidenum">
              <a:rPr lang="en-US" altLang="en-US" sz="1300" smtClean="0"/>
              <a:pPr>
                <a:spcBef>
                  <a:spcPct val="0"/>
                </a:spcBef>
              </a:pPr>
              <a:t>46</a:t>
            </a:fld>
            <a:endParaRPr lang="en-US" altLang="en-US" sz="13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There are ten points in the Rehabilitation Standard.</a:t>
            </a:r>
          </a:p>
          <a:p>
            <a:endParaRPr lang="en-US" altLang="en-US" smtClean="0">
              <a:latin typeface="Arial" panose="020B0604020202020204" pitchFamily="34" charset="0"/>
            </a:endParaRPr>
          </a:p>
          <a:p>
            <a:r>
              <a:rPr lang="en-US" altLang="en-US" smtClean="0">
                <a:latin typeface="Arial" panose="020B0604020202020204" pitchFamily="34" charset="0"/>
              </a:rPr>
              <a:t>You don’t need to strain your eyes reading these because we are going to go through them one by one…</a:t>
            </a:r>
          </a:p>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C100C6-11D4-46F6-B510-DEABCE91166E}" type="slidenum">
              <a:rPr lang="en-US" altLang="en-US" sz="1300" smtClean="0"/>
              <a:pPr>
                <a:spcBef>
                  <a:spcPct val="0"/>
                </a:spcBef>
              </a:pPr>
              <a:t>47</a:t>
            </a:fld>
            <a:endParaRPr lang="en-US" altLang="en-US" sz="130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As you can see, neither of these is a good example of maintaining the historic character of the building.</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5F7CEE-CA6F-4D89-A97F-DAAE9D200DB4}" type="slidenum">
              <a:rPr lang="en-US" altLang="en-US" sz="1300" smtClean="0"/>
              <a:pPr>
                <a:spcBef>
                  <a:spcPct val="0"/>
                </a:spcBef>
              </a:pPr>
              <a:t>48</a:t>
            </a:fld>
            <a:endParaRPr lang="en-US" altLang="en-US" sz="13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The building on the right is designed by Libskinbd Architects.  You might be familiar with the tower they build near Cincinnati adjacent to the Covington waterfront.  In Kentucky, we generally don’t have this kind of problem with our historic buildings.  </a:t>
            </a:r>
          </a:p>
          <a:p>
            <a:endParaRPr lang="en-US" altLang="en-US" smtClean="0">
              <a:latin typeface="Arial" panose="020B0604020202020204" pitchFamily="34" charset="0"/>
            </a:endParaRPr>
          </a:p>
          <a:p>
            <a:r>
              <a:rPr lang="en-US" altLang="en-US" smtClean="0">
                <a:latin typeface="Arial" panose="020B0604020202020204" pitchFamily="34" charset="0"/>
              </a:rPr>
              <a:t>But the photos on the left shows the kind of changes that have happened to many of our downtown buildings.  You can see where windows have been boarded up, window openings throated down, new inappropriate canopies added, etc.</a:t>
            </a:r>
          </a:p>
          <a:p>
            <a:endParaRPr lang="en-US" altLang="en-US" smtClean="0">
              <a:latin typeface="Arial" panose="020B0604020202020204" pitchFamily="34" charset="0"/>
            </a:endParaRPr>
          </a:p>
          <a:p>
            <a:r>
              <a:rPr lang="en-US" altLang="en-US" smtClean="0">
                <a:latin typeface="Arial" panose="020B0604020202020204" pitchFamily="34" charset="0"/>
              </a:rPr>
              <a:t>The cumulative effect of all of these changes add up to something as profound as what we see on the right.  Luckily it isn’t that hard to take off those awful canopies and put windows back that match the historic configurations.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67F4AE-EC58-4587-9855-9268871217B1}" type="slidenum">
              <a:rPr lang="en-US" altLang="en-US" sz="1300" smtClean="0"/>
              <a:pPr>
                <a:spcBef>
                  <a:spcPct val="0"/>
                </a:spcBef>
              </a:pPr>
              <a:t>49</a:t>
            </a:fld>
            <a:endParaRPr lang="en-US" altLang="en-US" sz="13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05D4AB-D10A-4A18-84D5-273D260A7B3C}" type="slidenum">
              <a:rPr lang="en-US" altLang="en-US" sz="1300" smtClean="0"/>
              <a:pPr>
                <a:spcBef>
                  <a:spcPct val="0"/>
                </a:spcBef>
              </a:pPr>
              <a:t>5</a:t>
            </a:fld>
            <a:endParaRPr lang="en-US" altLang="en-US" sz="1300" smtClean="0"/>
          </a:p>
        </p:txBody>
      </p:sp>
      <p:sp>
        <p:nvSpPr>
          <p:cNvPr id="12291" name="Rectangle 2"/>
          <p:cNvSpPr>
            <a:spLocks noGrp="1" noRot="1" noChangeAspect="1" noChangeArrowheads="1" noTextEdit="1"/>
          </p:cNvSpPr>
          <p:nvPr>
            <p:ph type="sldImg"/>
          </p:nvPr>
        </p:nvSpPr>
        <p:spPr>
          <a:xfrm>
            <a:off x="1281113" y="714375"/>
            <a:ext cx="4759325" cy="3570288"/>
          </a:xfrm>
          <a:ln/>
        </p:spPr>
      </p:sp>
      <p:sp>
        <p:nvSpPr>
          <p:cNvPr id="12292"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These images come from a Vinyl siding company’s website.  This is one of their “best” examples of what vinyl can do for your buildings.</a:t>
            </a:r>
          </a:p>
          <a:p>
            <a:endParaRPr lang="en-US" altLang="en-US" smtClean="0">
              <a:latin typeface="Arial" panose="020B0604020202020204" pitchFamily="34" charset="0"/>
            </a:endParaRPr>
          </a:p>
          <a:p>
            <a:r>
              <a:rPr lang="en-US" altLang="en-US" smtClean="0">
                <a:latin typeface="Arial" panose="020B0604020202020204" pitchFamily="34" charset="0"/>
              </a:rPr>
              <a:t>As you can see, much of the character of the building has been “lost”.</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C3710E-8915-486D-A018-FCC66DE2190E}" type="slidenum">
              <a:rPr lang="en-US" altLang="en-US" sz="1300" smtClean="0"/>
              <a:pPr>
                <a:spcBef>
                  <a:spcPct val="0"/>
                </a:spcBef>
              </a:pPr>
              <a:t>50</a:t>
            </a:fld>
            <a:endParaRPr lang="en-US" altLang="en-US" sz="13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If your building has simple plaster corners at the ceiling without crown mold, we don’t want you to add crown mold or tray ceilings or faux beams.</a:t>
            </a:r>
          </a:p>
          <a:p>
            <a:endParaRPr lang="en-US" altLang="en-US" smtClean="0">
              <a:latin typeface="Arial" panose="020B0604020202020204" pitchFamily="34" charset="0"/>
            </a:endParaRPr>
          </a:p>
          <a:p>
            <a:r>
              <a:rPr lang="en-US" altLang="en-US" smtClean="0">
                <a:latin typeface="Arial" panose="020B0604020202020204" pitchFamily="34" charset="0"/>
              </a:rPr>
              <a:t>The details your house historically has are important character defining features and we want you to keep and maintain them, not create this false sense of history.</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0231AB-5A50-48FD-8E34-1E0A54F7A757}" type="slidenum">
              <a:rPr lang="en-US" altLang="en-US" sz="1300" smtClean="0"/>
              <a:pPr>
                <a:spcBef>
                  <a:spcPct val="0"/>
                </a:spcBef>
              </a:pPr>
              <a:t>51</a:t>
            </a:fld>
            <a:endParaRPr lang="en-US" altLang="en-US" sz="13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For those of you that are old enough to remember when these changes were made back in the 50s or 60’s, this might be a tough one to wrap your head around.  It might not feel like these changes have gained significance.  And you are probably thinking about that earlier project with a slipcover on it and asking why these slipcovers are different.  It is important to distinguish between the two and there a couple factors that we look at.  One is whether the new façade has a high level of artistic or architectural design.  Another factor is the condition of the new façade and the condition of the façade underneath it.  In some cases, a tremendous amount of the original façade has been lost.  In other cases, even if the new façade is very highly designed, it might be failing and can’t be repaired.  And while we can’t always accommodate it, we also want to know which façade the owner wants to keep.</a:t>
            </a:r>
          </a:p>
          <a:p>
            <a:endParaRPr lang="en-US" altLang="en-US" smtClean="0">
              <a:latin typeface="Arial" panose="020B0604020202020204" pitchFamily="34" charset="0"/>
            </a:endParaRPr>
          </a:p>
          <a:p>
            <a:r>
              <a:rPr lang="en-US" altLang="en-US" smtClean="0">
                <a:latin typeface="Arial" panose="020B0604020202020204" pitchFamily="34" charset="0"/>
              </a:rPr>
              <a:t>If you have a building like this, it is worth talk to us early on in your design process so we can help clarify which façade should be maintained and repaired.</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EA94CD-97A6-4F9C-B6A8-10AC34001068}" type="slidenum">
              <a:rPr lang="en-US" altLang="en-US" sz="1300" smtClean="0"/>
              <a:pPr>
                <a:spcBef>
                  <a:spcPct val="0"/>
                </a:spcBef>
              </a:pPr>
              <a:t>52</a:t>
            </a:fld>
            <a:endParaRPr lang="en-US" altLang="en-US" sz="130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It is hard to believe that someone would have beautiful varnished wood like this and want to paint it.  But here is an example of just that.  </a:t>
            </a:r>
          </a:p>
          <a:p>
            <a:endParaRPr lang="en-US" altLang="en-US" smtClean="0">
              <a:latin typeface="Arial" panose="020B0604020202020204" pitchFamily="34" charset="0"/>
            </a:endParaRPr>
          </a:p>
          <a:p>
            <a:r>
              <a:rPr lang="en-US" altLang="en-US" smtClean="0">
                <a:latin typeface="Arial" panose="020B0604020202020204" pitchFamily="34" charset="0"/>
              </a:rPr>
              <a:t>If you have varnished wood, we want you to maintain it and not paint it.  Even if half of the woodwork in the building is painted, we want the portion that is unpainted to stay unpainted.  And of course, you are always welcome to remove paint done by previous owners, but we don’t require this.  </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72D74F-808D-4C7E-84FB-F6B9F7B7B574}" type="slidenum">
              <a:rPr lang="en-US" altLang="en-US" sz="1300" smtClean="0"/>
              <a:pPr>
                <a:spcBef>
                  <a:spcPct val="0"/>
                </a:spcBef>
              </a:pPr>
              <a:t>53</a:t>
            </a:fld>
            <a:endParaRPr lang="en-US" altLang="en-US" sz="130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You can see in this photo how the first floor and 4</a:t>
            </a:r>
            <a:r>
              <a:rPr lang="en-US" altLang="en-US" baseline="30000" smtClean="0">
                <a:latin typeface="Arial" panose="020B0604020202020204" pitchFamily="34" charset="0"/>
              </a:rPr>
              <a:t>th</a:t>
            </a:r>
            <a:r>
              <a:rPr lang="en-US" altLang="en-US" smtClean="0">
                <a:latin typeface="Arial" panose="020B0604020202020204" pitchFamily="34" charset="0"/>
              </a:rPr>
              <a:t> and 5</a:t>
            </a:r>
            <a:r>
              <a:rPr lang="en-US" altLang="en-US" baseline="30000" smtClean="0">
                <a:latin typeface="Arial" panose="020B0604020202020204" pitchFamily="34" charset="0"/>
              </a:rPr>
              <a:t>th</a:t>
            </a:r>
            <a:r>
              <a:rPr lang="en-US" altLang="en-US" smtClean="0">
                <a:latin typeface="Arial" panose="020B0604020202020204" pitchFamily="34" charset="0"/>
              </a:rPr>
              <a:t> floor windows are original but the 2</a:t>
            </a:r>
            <a:r>
              <a:rPr lang="en-US" altLang="en-US" baseline="30000" smtClean="0">
                <a:latin typeface="Arial" panose="020B0604020202020204" pitchFamily="34" charset="0"/>
              </a:rPr>
              <a:t>nd</a:t>
            </a:r>
            <a:r>
              <a:rPr lang="en-US" altLang="en-US" smtClean="0">
                <a:latin typeface="Arial" panose="020B0604020202020204" pitchFamily="34" charset="0"/>
              </a:rPr>
              <a:t> and 3</a:t>
            </a:r>
            <a:r>
              <a:rPr lang="en-US" altLang="en-US" baseline="30000" smtClean="0">
                <a:latin typeface="Arial" panose="020B0604020202020204" pitchFamily="34" charset="0"/>
              </a:rPr>
              <a:t>rd</a:t>
            </a:r>
            <a:r>
              <a:rPr lang="en-US" altLang="en-US" smtClean="0">
                <a:latin typeface="Arial" panose="020B0604020202020204" pitchFamily="34" charset="0"/>
              </a:rPr>
              <a:t> floor windows were replaced with very bad vinyl windows.</a:t>
            </a:r>
          </a:p>
          <a:p>
            <a:endParaRPr lang="en-US" altLang="en-US" smtClean="0">
              <a:latin typeface="Arial" panose="020B0604020202020204" pitchFamily="34" charset="0"/>
            </a:endParaRPr>
          </a:p>
          <a:p>
            <a:r>
              <a:rPr lang="en-US" altLang="en-US" smtClean="0">
                <a:latin typeface="Arial" panose="020B0604020202020204" pitchFamily="34" charset="0"/>
              </a:rPr>
              <a:t>This is a case where the first floor windows with their arch tops were too complicated to replace and the contractors or owners got tired of walking up the stairs and never got around to replacing the upper windows.</a:t>
            </a:r>
          </a:p>
          <a:p>
            <a:endParaRPr lang="en-US" altLang="en-US" smtClean="0">
              <a:latin typeface="Arial" panose="020B0604020202020204" pitchFamily="34" charset="0"/>
            </a:endParaRPr>
          </a:p>
          <a:p>
            <a:r>
              <a:rPr lang="en-US" altLang="en-US" smtClean="0">
                <a:latin typeface="Arial" panose="020B0604020202020204" pitchFamily="34" charset="0"/>
              </a:rPr>
              <a:t>We want you to keep your historic windows.  But where windows have been replaced by previous owners, it is acceptable to re-replace them.  We just want the replacements to be really close matches to the historic profiles. In order to be approved, the windows have to be a close enough match that you can’t tell which are the replacement and which are the original windows from a couple feet away.</a:t>
            </a:r>
          </a:p>
          <a:p>
            <a:endParaRPr lang="en-US" altLang="en-US" smtClean="0">
              <a:latin typeface="Arial" panose="020B0604020202020204"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25F915-05D5-4E90-8164-3A31505A8EDD}" type="slidenum">
              <a:rPr lang="en-US" altLang="en-US" sz="1300" smtClean="0"/>
              <a:pPr>
                <a:spcBef>
                  <a:spcPct val="0"/>
                </a:spcBef>
              </a:pPr>
              <a:t>54</a:t>
            </a:fld>
            <a:endParaRPr lang="en-US" altLang="en-US" sz="130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What a difference the correct windows make!  </a:t>
            </a:r>
          </a:p>
          <a:p>
            <a:endParaRPr lang="en-US" altLang="en-US" smtClean="0">
              <a:latin typeface="Arial" panose="020B0604020202020204" pitchFamily="34" charset="0"/>
            </a:endParaRPr>
          </a:p>
          <a:p>
            <a:r>
              <a:rPr lang="en-US" altLang="en-US" smtClean="0">
                <a:latin typeface="Arial" panose="020B0604020202020204" pitchFamily="34" charset="0"/>
              </a:rPr>
              <a:t>On the right photo, you can see how those awful 2</a:t>
            </a:r>
            <a:r>
              <a:rPr lang="en-US" altLang="en-US" baseline="30000" smtClean="0">
                <a:latin typeface="Arial" panose="020B0604020202020204" pitchFamily="34" charset="0"/>
              </a:rPr>
              <a:t>nd</a:t>
            </a:r>
            <a:r>
              <a:rPr lang="en-US" altLang="en-US" smtClean="0">
                <a:latin typeface="Arial" panose="020B0604020202020204" pitchFamily="34" charset="0"/>
              </a:rPr>
              <a:t> and 3</a:t>
            </a:r>
            <a:r>
              <a:rPr lang="en-US" altLang="en-US" baseline="30000" smtClean="0">
                <a:latin typeface="Arial" panose="020B0604020202020204" pitchFamily="34" charset="0"/>
              </a:rPr>
              <a:t>rd</a:t>
            </a:r>
            <a:r>
              <a:rPr lang="en-US" altLang="en-US" smtClean="0">
                <a:latin typeface="Arial" panose="020B0604020202020204" pitchFamily="34" charset="0"/>
              </a:rPr>
              <a:t> story windows have been replaced with appropriate new windows.</a:t>
            </a:r>
          </a:p>
          <a:p>
            <a:endParaRPr lang="en-US" altLang="en-US" smtClean="0">
              <a:latin typeface="Arial" panose="020B0604020202020204" pitchFamily="34" charset="0"/>
            </a:endParaRPr>
          </a:p>
          <a:p>
            <a:r>
              <a:rPr lang="en-US" altLang="en-US" smtClean="0">
                <a:latin typeface="Arial" panose="020B0604020202020204" pitchFamily="34" charset="0"/>
              </a:rPr>
              <a:t>They say that your eyes are the windows to your soul.  Likewise, your building’s windows are a big part of the character of your buildings.</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47E70E-3D9D-4CCD-8454-ABB712483DF1}" type="slidenum">
              <a:rPr lang="en-US" altLang="en-US" sz="1300" smtClean="0"/>
              <a:pPr>
                <a:spcBef>
                  <a:spcPct val="0"/>
                </a:spcBef>
              </a:pPr>
              <a:t>55</a:t>
            </a:fld>
            <a:endParaRPr lang="en-US" altLang="en-US" sz="130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If you are like me, you have been inundated with ads every Saturday afternoon telling you to replace your windows and how energy efficient new windows are compared to your leaky drafty historic windows.</a:t>
            </a:r>
          </a:p>
          <a:p>
            <a:endParaRPr lang="en-US" altLang="en-US" smtClean="0">
              <a:latin typeface="Arial" panose="020B0604020202020204" pitchFamily="34" charset="0"/>
            </a:endParaRPr>
          </a:p>
          <a:p>
            <a:r>
              <a:rPr lang="en-US" altLang="en-US" smtClean="0">
                <a:latin typeface="Arial" panose="020B0604020202020204" pitchFamily="34" charset="0"/>
              </a:rPr>
              <a:t>I hate to tell you but those replacement window companies are cherry-picking their facts.</a:t>
            </a:r>
          </a:p>
          <a:p>
            <a:endParaRPr lang="en-US" altLang="en-US" smtClean="0">
              <a:latin typeface="Arial" panose="020B0604020202020204" pitchFamily="34" charset="0"/>
            </a:endParaRPr>
          </a:p>
          <a:p>
            <a:r>
              <a:rPr lang="en-US" altLang="en-US" smtClean="0">
                <a:latin typeface="Arial" panose="020B0604020202020204" pitchFamily="34" charset="0"/>
              </a:rPr>
              <a:t>They call replacement windows, “replacement windows” because you have to keep replacing them, typically every 20 years.  And if it takes 34 to 240 years to pay for the window in energy savings, but you have to re-replace them every 20 years, they will never pay for themselves.  Conversely, we have very good data that shows that if you repair your wood window, caulk it, and install a good gasketed storm window, your historic window will get the same energy efficiency as a replacement window!</a:t>
            </a:r>
          </a:p>
          <a:p>
            <a:endParaRPr lang="en-US" altLang="en-US" smtClean="0">
              <a:latin typeface="Arial" panose="020B0604020202020204" pitchFamily="34" charset="0"/>
            </a:endParaRPr>
          </a:p>
          <a:p>
            <a:r>
              <a:rPr lang="en-US" altLang="en-US" smtClean="0">
                <a:latin typeface="Arial" panose="020B0604020202020204" pitchFamily="34" charset="0"/>
              </a:rPr>
              <a:t>And this historic window, which is some cases is already a hundred years old, can last another 100 years with proper maintenance. </a:t>
            </a:r>
          </a:p>
          <a:p>
            <a:endParaRPr lang="en-US" altLang="en-US" smtClean="0">
              <a:latin typeface="Arial" panose="020B0604020202020204" pitchFamily="34" charset="0"/>
            </a:endParaRPr>
          </a:p>
          <a:p>
            <a:r>
              <a:rPr lang="en-US" altLang="en-US" smtClean="0">
                <a:latin typeface="Arial" panose="020B0604020202020204" pitchFamily="34" charset="0"/>
              </a:rPr>
              <a:t>So even if you aren’t a preservationist, the math is pretty clear.  Keep your historic windows!</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DD3E2C-AF75-432F-8D1E-71E972A629D3}" type="slidenum">
              <a:rPr lang="en-US" altLang="en-US" sz="1300" smtClean="0"/>
              <a:pPr>
                <a:spcBef>
                  <a:spcPct val="0"/>
                </a:spcBef>
              </a:pPr>
              <a:t>56</a:t>
            </a:fld>
            <a:endParaRPr lang="en-US" altLang="en-US" sz="13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100E7-5EA4-49E8-9F41-BEE534726328}" type="slidenum">
              <a:rPr lang="en-US" altLang="en-US" sz="1300" smtClean="0"/>
              <a:pPr>
                <a:spcBef>
                  <a:spcPct val="0"/>
                </a:spcBef>
              </a:pPr>
              <a:t>57</a:t>
            </a:fld>
            <a:endParaRPr lang="en-US" altLang="en-US" sz="1300" smtClean="0"/>
          </a:p>
        </p:txBody>
      </p:sp>
      <p:sp>
        <p:nvSpPr>
          <p:cNvPr id="118787" name="Rectangle 2"/>
          <p:cNvSpPr>
            <a:spLocks noGrp="1" noRot="1" noChangeAspect="1" noChangeArrowheads="1" noTextEdit="1"/>
          </p:cNvSpPr>
          <p:nvPr>
            <p:ph type="sldImg"/>
          </p:nvPr>
        </p:nvSpPr>
        <p:spPr>
          <a:xfrm>
            <a:off x="1281113" y="714375"/>
            <a:ext cx="4759325" cy="3570288"/>
          </a:xfrm>
          <a:ln/>
        </p:spPr>
      </p:sp>
      <p:sp>
        <p:nvSpPr>
          <p:cNvPr id="11878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a:p>
            <a:r>
              <a:rPr lang="en-US" altLang="en-US" smtClean="0">
                <a:latin typeface="Arial" panose="020B0604020202020204" pitchFamily="34" charset="0"/>
              </a:rPr>
              <a:t>We want you to get this tax credit and will work with you to make sure that the work you do is eligible for these tax credits.</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56C5DD-C852-4115-9799-48C695C32519}" type="slidenum">
              <a:rPr lang="en-US" altLang="en-US" sz="1300" smtClean="0"/>
              <a:pPr>
                <a:spcBef>
                  <a:spcPct val="0"/>
                </a:spcBef>
              </a:pPr>
              <a:t>58</a:t>
            </a:fld>
            <a:endParaRPr lang="en-US" altLang="en-US" sz="13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0475C5-5F82-44EC-AD51-09444BF2BE08}" type="slidenum">
              <a:rPr lang="en-US" altLang="en-US" sz="1300" smtClean="0"/>
              <a:pPr>
                <a:spcBef>
                  <a:spcPct val="0"/>
                </a:spcBef>
              </a:pPr>
              <a:t>59</a:t>
            </a:fld>
            <a:endParaRPr lang="en-US" altLang="en-US" sz="13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E10168-9459-428D-A7AD-040A1778DE7E}" type="slidenum">
              <a:rPr lang="en-US" altLang="en-US" sz="1300" smtClean="0"/>
              <a:pPr>
                <a:spcBef>
                  <a:spcPct val="0"/>
                </a:spcBef>
              </a:pPr>
              <a:t>6</a:t>
            </a:fld>
            <a:endParaRPr lang="en-US" altLang="en-US" sz="1300" smtClean="0"/>
          </a:p>
        </p:txBody>
      </p:sp>
      <p:sp>
        <p:nvSpPr>
          <p:cNvPr id="14339" name="Rectangle 2"/>
          <p:cNvSpPr>
            <a:spLocks noGrp="1" noRot="1" noChangeAspect="1" noChangeArrowheads="1" noTextEdit="1"/>
          </p:cNvSpPr>
          <p:nvPr>
            <p:ph type="sldImg"/>
          </p:nvPr>
        </p:nvSpPr>
        <p:spPr>
          <a:xfrm>
            <a:off x="1281113" y="714375"/>
            <a:ext cx="4759325" cy="3570288"/>
          </a:xfrm>
          <a:ln/>
        </p:spPr>
      </p:sp>
      <p:sp>
        <p:nvSpPr>
          <p:cNvPr id="14340"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rgbClr val="C0C0C0"/>
                </a:solidFill>
                <a:latin typeface="Arial" panose="020B0604020202020204" pitchFamily="34" charset="0"/>
              </a:rPr>
              <a:t>To be eligible for federal tax credits the building must be income producing. It can be a commercial, industrial, agricultural, or rental residential property.  </a:t>
            </a:r>
            <a:endParaRPr lang="en-US" altLang="en-US" i="1" smtClean="0">
              <a:latin typeface="Arial" panose="020B0604020202020204" pitchFamily="34" charset="0"/>
            </a:endParaRPr>
          </a:p>
          <a:p>
            <a:pPr eaLnBrk="1" hangingPunct="1"/>
            <a:endParaRPr lang="en-US" altLang="en-US" i="1" smtClean="0">
              <a:latin typeface="Arial" panose="020B0604020202020204" pitchFamily="34" charset="0"/>
            </a:endParaRPr>
          </a:p>
          <a:p>
            <a:pPr eaLnBrk="1" hangingPunct="1"/>
            <a:r>
              <a:rPr lang="en-US" altLang="en-US" i="1" smtClean="0">
                <a:latin typeface="Arial" panose="020B0604020202020204" pitchFamily="34" charset="0"/>
              </a:rPr>
              <a:t>Read text out loud…</a:t>
            </a:r>
          </a:p>
          <a:p>
            <a:pPr eaLnBrk="1" hangingPunct="1"/>
            <a:endParaRPr lang="en-US" altLang="en-US" i="1" smtClean="0">
              <a:latin typeface="Arial" panose="020B0604020202020204" pitchFamily="34" charset="0"/>
            </a:endParaRPr>
          </a:p>
          <a:p>
            <a:pPr eaLnBrk="1" hangingPunct="1"/>
            <a:endParaRPr lang="en-US" altLang="en-US" smtClean="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165529-F12B-45F1-B715-12E848F88F42}" type="slidenum">
              <a:rPr lang="en-US" altLang="en-US" sz="1300" smtClean="0"/>
              <a:pPr>
                <a:spcBef>
                  <a:spcPct val="0"/>
                </a:spcBef>
              </a:pPr>
              <a:t>60</a:t>
            </a:fld>
            <a:endParaRPr lang="en-US" altLang="en-US" sz="13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Read text out loud…</a:t>
            </a:r>
          </a:p>
          <a:p>
            <a:endParaRPr lang="en-US" altLang="en-US" smtClean="0">
              <a:latin typeface="Arial" panose="020B0604020202020204"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FC3118-CD6F-421C-9D39-797897E4D92C}" type="slidenum">
              <a:rPr lang="en-US" altLang="en-US" sz="1300" smtClean="0"/>
              <a:pPr>
                <a:spcBef>
                  <a:spcPct val="0"/>
                </a:spcBef>
              </a:pPr>
              <a:t>61</a:t>
            </a:fld>
            <a:endParaRPr lang="en-US" altLang="en-US" sz="13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The MOST important part when you do your application are good photos.  You will want to give us enough photos that we can really understand your building.  Less than 50 is usually not enough and more than 200 is probably too many.  You will want to print these as 4x6 on photo glossy paper and put a rubber band around the stack of photos.</a:t>
            </a:r>
          </a:p>
          <a:p>
            <a:pPr>
              <a:defRPr/>
            </a:pPr>
            <a:endParaRPr lang="en-US" dirty="0" smtClean="0"/>
          </a:p>
          <a:p>
            <a:pPr>
              <a:defRPr/>
            </a:pPr>
            <a:r>
              <a:rPr lang="en-US" dirty="0" smtClean="0"/>
              <a:t>On the exterior, we will need EVERY outside face of your building taken from far enough away that the entire building is visible. This will require at least 4 photos plus any additional “detail” photos necessary.  For example, window repair or replacement will require close up detailed photos of EACH damaged window from the inside (and from the outside if possible).  And you will need to remove plywood from boarded up windows.</a:t>
            </a:r>
          </a:p>
          <a:p>
            <a:pPr>
              <a:defRPr/>
            </a:pPr>
            <a:endParaRPr lang="en-US" dirty="0" smtClean="0"/>
          </a:p>
          <a:p>
            <a:pPr>
              <a:defRPr/>
            </a:pPr>
            <a:r>
              <a:rPr lang="en-US" dirty="0" smtClean="0"/>
              <a:t>It is also helpful to give us contextual photos that show the building in relationship to its neighboring buildings.  This lets us understand the whole neighborhood.</a:t>
            </a:r>
          </a:p>
          <a:p>
            <a:pPr>
              <a:defRPr/>
            </a:pPr>
            <a:r>
              <a:rPr lang="en-US" dirty="0" smtClean="0"/>
              <a:t> </a:t>
            </a:r>
          </a:p>
          <a:p>
            <a:pPr>
              <a:defRPr/>
            </a:pPr>
            <a:r>
              <a:rPr lang="en-US" dirty="0" smtClean="0"/>
              <a:t>On the interior, EVERY room in your building except closets will need to be photographed. </a:t>
            </a:r>
          </a:p>
          <a:p>
            <a:pPr>
              <a:defRPr/>
            </a:pPr>
            <a:endParaRPr lang="en-US" dirty="0" smtClean="0"/>
          </a:p>
          <a:p>
            <a:pPr>
              <a:defRPr/>
            </a:pPr>
            <a:r>
              <a:rPr lang="en-US" dirty="0" smtClean="0"/>
              <a:t>Messy photos are not a problem, as long as we can see the important elements of the building like the fireplaces and windows.  For example, you don’t need to sweep the floors and throw out the trash.  But you will want to pull shades and drapes out of the way for the windows.</a:t>
            </a:r>
          </a:p>
          <a:p>
            <a:pPr>
              <a:defRPr/>
            </a:pPr>
            <a:endParaRPr lang="en-US" dirty="0" smtClean="0"/>
          </a:p>
          <a:p>
            <a:pPr>
              <a:defRPr/>
            </a:pPr>
            <a:r>
              <a:rPr lang="en-US" dirty="0" smtClean="0"/>
              <a:t>Show us exactly as it is before, even if it is right after a fraternity party.</a:t>
            </a:r>
          </a:p>
          <a:p>
            <a:pPr>
              <a:defRPr/>
            </a:pPr>
            <a:endParaRPr lang="en-US" dirty="0" smtClean="0"/>
          </a:p>
          <a:p>
            <a:pPr>
              <a:defRPr/>
            </a:pPr>
            <a:r>
              <a:rPr lang="en-US" dirty="0" smtClean="0"/>
              <a:t>You will want to label the photos on the back with the address, date photo was taken, a brief description, the word “before” or “during construction” or “after” (as appropriate) and numbered.</a:t>
            </a:r>
          </a:p>
          <a:p>
            <a:pPr>
              <a:defRPr/>
            </a:pPr>
            <a:r>
              <a:rPr lang="en-US" dirty="0" smtClean="0"/>
              <a:t> </a:t>
            </a:r>
          </a:p>
          <a:p>
            <a:pPr>
              <a:defRPr/>
            </a:pPr>
            <a:r>
              <a:rPr lang="en-US" dirty="0" smtClean="0"/>
              <a:t>Numbering your photos is important.  That way, when we call you up, you know which photo we are talking about.  Which brings me to another important point, make a copy of everything you send us.  Having a set of the before photos for yourself will save you a lot of time later when you need to re-photo the building for your “after” photos. </a:t>
            </a:r>
          </a:p>
          <a:p>
            <a:pPr>
              <a:defRPr/>
            </a:pPr>
            <a:endParaRPr lang="en-US" dirty="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148EF2-97FE-4E21-9265-101140B95EDF}" type="slidenum">
              <a:rPr lang="en-US" altLang="en-US" sz="1300" smtClean="0"/>
              <a:pPr>
                <a:spcBef>
                  <a:spcPct val="0"/>
                </a:spcBef>
              </a:pPr>
              <a:t>62</a:t>
            </a:fld>
            <a:endParaRPr lang="en-US" altLang="en-US" sz="13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C4201D-5049-4761-8E7C-9DBD1E72D107}" type="slidenum">
              <a:rPr lang="en-US" altLang="en-US" sz="1300" smtClean="0"/>
              <a:pPr>
                <a:spcBef>
                  <a:spcPct val="0"/>
                </a:spcBef>
              </a:pPr>
              <a:t>63</a:t>
            </a:fld>
            <a:endParaRPr lang="en-US" altLang="en-US" sz="1300" smtClean="0"/>
          </a:p>
        </p:txBody>
      </p:sp>
      <p:sp>
        <p:nvSpPr>
          <p:cNvPr id="131075" name="Rectangle 2"/>
          <p:cNvSpPr>
            <a:spLocks noGrp="1" noRot="1" noChangeAspect="1" noChangeArrowheads="1" noTextEdit="1"/>
          </p:cNvSpPr>
          <p:nvPr>
            <p:ph type="sldImg"/>
          </p:nvPr>
        </p:nvSpPr>
        <p:spPr>
          <a:xfrm>
            <a:off x="1281113" y="714375"/>
            <a:ext cx="4759325" cy="3570288"/>
          </a:xfrm>
          <a:ln/>
        </p:spPr>
      </p:sp>
      <p:sp>
        <p:nvSpPr>
          <p:cNvPr id="13107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To reiterate, there are just three requirements to be eligible for these tax credits…</a:t>
            </a:r>
          </a:p>
          <a:p>
            <a:pPr eaLnBrk="1" hangingPunct="1"/>
            <a:endParaRPr lang="en-US" altLang="en-US" i="1" smtClean="0">
              <a:latin typeface="Arial" panose="020B0604020202020204" pitchFamily="34" charset="0"/>
            </a:endParaRPr>
          </a:p>
          <a:p>
            <a:pPr eaLnBrk="1" hangingPunct="1"/>
            <a:r>
              <a:rPr lang="en-US" altLang="en-US" i="1" smtClean="0">
                <a:latin typeface="Arial" panose="020B0604020202020204" pitchFamily="34" charset="0"/>
              </a:rPr>
              <a:t>Read text out loud…</a:t>
            </a:r>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757F12-D6B0-479E-9308-F94AAF5D4E9B}" type="slidenum">
              <a:rPr lang="en-US" altLang="en-US" sz="1300" smtClean="0"/>
              <a:pPr>
                <a:spcBef>
                  <a:spcPct val="0"/>
                </a:spcBef>
              </a:pPr>
              <a:t>64</a:t>
            </a:fld>
            <a:endParaRPr lang="en-US" altLang="en-US" sz="1300"/>
          </a:p>
        </p:txBody>
      </p:sp>
      <p:sp>
        <p:nvSpPr>
          <p:cNvPr id="136195" name="Rectangle 2"/>
          <p:cNvSpPr>
            <a:spLocks noGrp="1" noRot="1" noChangeAspect="1" noChangeArrowheads="1" noTextEdit="1"/>
          </p:cNvSpPr>
          <p:nvPr>
            <p:ph type="sldImg"/>
          </p:nvPr>
        </p:nvSpPr>
        <p:spPr>
          <a:xfrm>
            <a:off x="1281113" y="714375"/>
            <a:ext cx="4759325" cy="3570288"/>
          </a:xfrm>
          <a:ln/>
        </p:spPr>
      </p:sp>
    </p:spTree>
    <p:extLst>
      <p:ext uri="{BB962C8B-B14F-4D97-AF65-F5344CB8AC3E}">
        <p14:creationId xmlns:p14="http://schemas.microsoft.com/office/powerpoint/2010/main" val="2348281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54341E-B26C-4DD0-88BE-609F0F497A8F}" type="slidenum">
              <a:rPr lang="en-US" altLang="en-US" sz="1300" smtClean="0"/>
              <a:pPr>
                <a:spcBef>
                  <a:spcPct val="0"/>
                </a:spcBef>
              </a:pPr>
              <a:t>65</a:t>
            </a:fld>
            <a:endParaRPr lang="en-US" altLang="en-US" sz="1300" smtClean="0"/>
          </a:p>
        </p:txBody>
      </p:sp>
      <p:sp>
        <p:nvSpPr>
          <p:cNvPr id="135171" name="Rectangle 2"/>
          <p:cNvSpPr>
            <a:spLocks noGrp="1" noRot="1" noChangeAspect="1" noChangeArrowheads="1" noTextEdit="1"/>
          </p:cNvSpPr>
          <p:nvPr>
            <p:ph type="sldImg"/>
          </p:nvPr>
        </p:nvSpPr>
        <p:spPr>
          <a:xfrm>
            <a:off x="1281113" y="714375"/>
            <a:ext cx="4759325" cy="3570288"/>
          </a:xfrm>
          <a:ln/>
        </p:spPr>
      </p:sp>
      <p:sp>
        <p:nvSpPr>
          <p:cNvPr id="135172"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 know we have covered a lot of information.  So don’t feel bad if it is all a bit muddled up.</a:t>
            </a:r>
          </a:p>
          <a:p>
            <a:endParaRPr lang="en-US" altLang="en-US" i="1" smtClean="0">
              <a:latin typeface="Arial" panose="020B0604020202020204" pitchFamily="34" charset="0"/>
            </a:endParaRPr>
          </a:p>
          <a:p>
            <a:r>
              <a:rPr lang="en-US" altLang="en-US" i="1" smtClean="0">
                <a:latin typeface="Arial" panose="020B0604020202020204" pitchFamily="34" charset="0"/>
              </a:rPr>
              <a:t>Read text out loud…</a:t>
            </a:r>
          </a:p>
          <a:p>
            <a:endParaRPr lang="en-US" altLang="en-US" i="1" smtClean="0">
              <a:latin typeface="Arial" panose="020B0604020202020204" pitchFamily="34" charset="0"/>
            </a:endParaRPr>
          </a:p>
          <a:p>
            <a:r>
              <a:rPr lang="en-US" altLang="en-US" smtClean="0">
                <a:latin typeface="Arial" panose="020B0604020202020204" pitchFamily="34" charset="0"/>
              </a:rPr>
              <a:t>Call me anytime.  I am happy to go over any and all questions you have.  And if you need to call me a dozen times, that’s fine too.   I want to make sure that you can take advantage of these great credits.</a:t>
            </a:r>
          </a:p>
          <a:p>
            <a:endParaRPr lang="en-US" altLang="en-US" smtClean="0">
              <a:latin typeface="Arial" panose="020B0604020202020204" pitchFamily="34" charset="0"/>
            </a:endParaRPr>
          </a:p>
          <a:p>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I think this is a good point to stop and let you ask some questions…</a:t>
            </a:r>
          </a:p>
          <a:p>
            <a:pPr eaLnBrk="1" hangingPunct="1"/>
            <a:endParaRPr lang="en-US" altLang="en-US" smtClean="0">
              <a:latin typeface="Arial" panose="020B0604020202020204" pitchFamily="34" charset="0"/>
            </a:endParaRPr>
          </a:p>
          <a:p>
            <a:endParaRPr lang="en-US" altLang="en-US" smtClean="0">
              <a:latin typeface="Arial" panose="020B0604020202020204"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7885E-4FB0-4CC4-A541-93CD506A7D54}" type="slidenum">
              <a:rPr lang="en-US" altLang="en-US" sz="1300" smtClean="0"/>
              <a:pPr>
                <a:spcBef>
                  <a:spcPct val="0"/>
                </a:spcBef>
              </a:pPr>
              <a:t>66</a:t>
            </a:fld>
            <a:endParaRPr lang="en-US" altLang="en-US" sz="13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C4620E-DB6B-44AA-90EA-833E08046C85}" type="slidenum">
              <a:rPr lang="en-US" altLang="en-US" sz="1300" smtClean="0"/>
              <a:pPr>
                <a:spcBef>
                  <a:spcPct val="0"/>
                </a:spcBef>
              </a:pPr>
              <a:t>67</a:t>
            </a:fld>
            <a:endParaRPr lang="en-US" altLang="en-US" sz="1300" smtClean="0"/>
          </a:p>
        </p:txBody>
      </p:sp>
      <p:sp>
        <p:nvSpPr>
          <p:cNvPr id="139267" name="Rectangle 2"/>
          <p:cNvSpPr>
            <a:spLocks noGrp="1" noRot="1" noChangeAspect="1" noChangeArrowheads="1" noTextEdit="1"/>
          </p:cNvSpPr>
          <p:nvPr>
            <p:ph type="sldImg"/>
          </p:nvPr>
        </p:nvSpPr>
        <p:spPr>
          <a:xfrm>
            <a:off x="1281113" y="714375"/>
            <a:ext cx="4759325" cy="3570288"/>
          </a:xfrm>
          <a:ln/>
        </p:spPr>
      </p:sp>
      <p:sp>
        <p:nvSpPr>
          <p:cNvPr id="13926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7E92C8-349E-4245-B942-E4FD7C961FD5}" type="slidenum">
              <a:rPr lang="en-US" altLang="en-US" sz="1300" smtClean="0"/>
              <a:pPr>
                <a:spcBef>
                  <a:spcPct val="0"/>
                </a:spcBef>
              </a:pPr>
              <a:t>7</a:t>
            </a:fld>
            <a:endParaRPr lang="en-US" altLang="en-US" sz="1300" smtClean="0"/>
          </a:p>
        </p:txBody>
      </p:sp>
      <p:sp>
        <p:nvSpPr>
          <p:cNvPr id="16387" name="Rectangle 2"/>
          <p:cNvSpPr>
            <a:spLocks noGrp="1" noRot="1" noChangeAspect="1" noChangeArrowheads="1" noTextEdit="1"/>
          </p:cNvSpPr>
          <p:nvPr>
            <p:ph type="sldImg"/>
          </p:nvPr>
        </p:nvSpPr>
        <p:spPr>
          <a:xfrm>
            <a:off x="1281113" y="714375"/>
            <a:ext cx="4759325" cy="3570288"/>
          </a:xfrm>
          <a:ln/>
        </p:spPr>
      </p:sp>
      <p:sp>
        <p:nvSpPr>
          <p:cNvPr id="16388"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endParaRPr lang="en-US" altLang="en-US" smtClean="0">
              <a:latin typeface="Arial" panose="020B0604020202020204" pitchFamily="34" charset="0"/>
            </a:endParaRPr>
          </a:p>
          <a:p>
            <a:pPr eaLnBrk="1" hangingPunct="1"/>
            <a:r>
              <a:rPr lang="en-US" altLang="en-US" smtClean="0">
                <a:latin typeface="Arial" panose="020B0604020202020204" pitchFamily="34" charset="0"/>
              </a:rPr>
              <a:t>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5C5A44-A7E8-44D1-A06F-69D761A8596D}" type="slidenum">
              <a:rPr lang="en-US" altLang="en-US" sz="1300" smtClean="0"/>
              <a:pPr>
                <a:spcBef>
                  <a:spcPct val="0"/>
                </a:spcBef>
              </a:pPr>
              <a:t>8</a:t>
            </a:fld>
            <a:endParaRPr lang="en-US" altLang="en-US" sz="1300" smtClean="0"/>
          </a:p>
        </p:txBody>
      </p:sp>
      <p:sp>
        <p:nvSpPr>
          <p:cNvPr id="18435" name="Rectangle 2"/>
          <p:cNvSpPr>
            <a:spLocks noGrp="1" noRot="1" noChangeAspect="1" noChangeArrowheads="1" noTextEdit="1"/>
          </p:cNvSpPr>
          <p:nvPr>
            <p:ph type="sldImg"/>
          </p:nvPr>
        </p:nvSpPr>
        <p:spPr>
          <a:xfrm>
            <a:off x="1281113" y="714375"/>
            <a:ext cx="4759325" cy="3570288"/>
          </a:xfrm>
          <a:ln/>
        </p:spPr>
      </p:sp>
      <p:sp>
        <p:nvSpPr>
          <p:cNvPr id="18436"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latin typeface="Arial" panose="020B0604020202020204" pitchFamily="34" charset="0"/>
              </a:rPr>
              <a:t>Read text out loud…</a:t>
            </a:r>
          </a:p>
          <a:p>
            <a:pPr eaLnBrk="1" hangingPunct="1"/>
            <a:endParaRPr lang="en-US" altLang="en-US" i="1" smtClean="0">
              <a:latin typeface="Arial" panose="020B0604020202020204" pitchFamily="34" charset="0"/>
            </a:endParaRPr>
          </a:p>
          <a:p>
            <a:pPr eaLnBrk="1" hangingPunct="1"/>
            <a:r>
              <a:rPr lang="en-US" altLang="en-US" smtClean="0">
                <a:latin typeface="Arial" panose="020B0604020202020204" pitchFamily="34" charset="0"/>
              </a:rPr>
              <a:t>The State tax credit is broader than the Federal credit.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If your project fits more than one of these options, you can pick whichever option gives you the greatest benefit.  The Kentucky Heritage Council will be happy to help you determinate which tax credit option is best for you.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We will talk about this a bit more in a minute. </a:t>
            </a:r>
          </a:p>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A8B565-8E12-4515-8212-BE2BE08CF5A5}" type="slidenum">
              <a:rPr lang="en-US" altLang="en-US" sz="1300" smtClean="0"/>
              <a:pPr>
                <a:spcBef>
                  <a:spcPct val="0"/>
                </a:spcBef>
              </a:pPr>
              <a:t>9</a:t>
            </a:fld>
            <a:endParaRPr lang="en-US" altLang="en-US" sz="1300" smtClean="0"/>
          </a:p>
        </p:txBody>
      </p:sp>
      <p:sp>
        <p:nvSpPr>
          <p:cNvPr id="20483" name="Rectangle 2"/>
          <p:cNvSpPr>
            <a:spLocks noGrp="1" noRot="1" noChangeAspect="1" noChangeArrowheads="1" noTextEdit="1"/>
          </p:cNvSpPr>
          <p:nvPr>
            <p:ph type="sldImg"/>
          </p:nvPr>
        </p:nvSpPr>
        <p:spPr>
          <a:xfrm>
            <a:off x="1281113" y="714375"/>
            <a:ext cx="4759325" cy="3570288"/>
          </a:xfrm>
          <a:ln/>
        </p:spPr>
      </p:sp>
      <p:sp>
        <p:nvSpPr>
          <p:cNvPr id="20484" name="Rectangle 3"/>
          <p:cNvSpPr>
            <a:spLocks noGrp="1" noChangeArrowheads="1"/>
          </p:cNvSpPr>
          <p:nvPr>
            <p:ph type="body" idx="1"/>
          </p:nvPr>
        </p:nvSpPr>
        <p:spPr>
          <a:xfrm>
            <a:off x="955675" y="4600575"/>
            <a:ext cx="5411788" cy="4283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 State credit is also different in a couple other ways…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There is a cap of $5 million that we can give out each year. </a:t>
            </a:r>
            <a:r>
              <a:rPr lang="en-US" altLang="en-US" smtClean="0">
                <a:solidFill>
                  <a:srgbClr val="C0C0C0"/>
                </a:solidFill>
                <a:latin typeface="Arial" panose="020B0604020202020204" pitchFamily="34" charset="0"/>
                <a:cs typeface="Arial" panose="020B0604020202020204" pitchFamily="34" charset="0"/>
              </a:rPr>
              <a:t>If that limit is exceeded by approved projects, an apportionment formula will be applied to determine the credit amount.</a:t>
            </a:r>
          </a:p>
          <a:p>
            <a:pPr eaLnBrk="1" hangingPunct="1"/>
            <a:endParaRPr lang="en-US" altLang="en-US" smtClean="0">
              <a:solidFill>
                <a:srgbClr val="C0C0C0"/>
              </a:solidFill>
              <a:latin typeface="Arial" panose="020B0604020202020204" pitchFamily="34" charset="0"/>
              <a:cs typeface="Arial" panose="020B0604020202020204" pitchFamily="34" charset="0"/>
            </a:endParaRPr>
          </a:p>
          <a:p>
            <a:pPr eaLnBrk="1" hangingPunct="1"/>
            <a:r>
              <a:rPr lang="en-US" altLang="en-US" smtClean="0">
                <a:solidFill>
                  <a:srgbClr val="C0C0C0"/>
                </a:solidFill>
                <a:latin typeface="Arial" panose="020B0604020202020204" pitchFamily="34" charset="0"/>
                <a:cs typeface="Arial" panose="020B0604020202020204" pitchFamily="34" charset="0"/>
              </a:rPr>
              <a:t>There is also an individual cap of $60k for owner occupied residential projects and an individual cap of $400k on all other projects.  This cap was put in place so that no single project would take the lions share of the state allocation pool.</a:t>
            </a:r>
          </a:p>
          <a:p>
            <a:pPr eaLnBrk="1" hangingPunct="1"/>
            <a:endParaRPr lang="en-US" altLang="en-US" smtClean="0">
              <a:solidFill>
                <a:srgbClr val="C0C0C0"/>
              </a:solidFill>
              <a:latin typeface="Arial" panose="020B0604020202020204" pitchFamily="34" charset="0"/>
            </a:endParaRPr>
          </a:p>
          <a:p>
            <a:pPr eaLnBrk="1" hangingPunct="1"/>
            <a:r>
              <a:rPr lang="en-US" altLang="en-US" smtClean="0">
                <a:latin typeface="Arial" panose="020B0604020202020204" pitchFamily="34" charset="0"/>
              </a:rPr>
              <a:t>The State credit is also </a:t>
            </a:r>
            <a:r>
              <a:rPr lang="en-US" altLang="en-US" smtClean="0">
                <a:solidFill>
                  <a:srgbClr val="C0C0C0"/>
                </a:solidFill>
                <a:latin typeface="Arial" panose="020B0604020202020204" pitchFamily="34" charset="0"/>
                <a:cs typeface="Arial" panose="020B0604020202020204" pitchFamily="34" charset="0"/>
              </a:rPr>
              <a:t>refundable.  Any credit that can’t be used against the current year’s taxes is issued as a tax refund check.  And for non profits and local governments that don’t have tax liability, the credit is transferable to a financial institution.</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689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23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0627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68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81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64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532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54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487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5585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25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389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950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8"/>
          <p:cNvSpPr>
            <a:spLocks noChangeArrowheads="1"/>
          </p:cNvSpPr>
          <p:nvPr/>
        </p:nvSpPr>
        <p:spPr bwMode="auto">
          <a:xfrm>
            <a:off x="2362200" y="5235575"/>
            <a:ext cx="6781800" cy="1676400"/>
          </a:xfrm>
          <a:prstGeom prst="rect">
            <a:avLst/>
          </a:prstGeom>
          <a:gradFill rotWithShape="1">
            <a:gsLst>
              <a:gs pos="0">
                <a:srgbClr val="01223D"/>
              </a:gs>
              <a:gs pos="100000">
                <a:srgbClr val="DDDDDD">
                  <a:alpha val="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pic>
        <p:nvPicPr>
          <p:cNvPr id="1027" name="Picture 19" descr="mainstreet-background-da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1" descr="KHC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5938838"/>
            <a:ext cx="19050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2800" b="1">
          <a:solidFill>
            <a:srgbClr val="003366"/>
          </a:solidFill>
          <a:latin typeface="+mj-lt"/>
          <a:ea typeface="+mj-ea"/>
          <a:cs typeface="+mj-cs"/>
        </a:defRPr>
      </a:lvl1pPr>
      <a:lvl2pPr algn="ctr" rtl="0" eaLnBrk="0" fontAlgn="base" hangingPunct="0">
        <a:spcBef>
          <a:spcPct val="0"/>
        </a:spcBef>
        <a:spcAft>
          <a:spcPct val="0"/>
        </a:spcAft>
        <a:defRPr sz="2800" b="1">
          <a:solidFill>
            <a:srgbClr val="003366"/>
          </a:solidFill>
          <a:latin typeface="Arial Narrow" pitchFamily="34" charset="0"/>
        </a:defRPr>
      </a:lvl2pPr>
      <a:lvl3pPr algn="ctr" rtl="0" eaLnBrk="0" fontAlgn="base" hangingPunct="0">
        <a:spcBef>
          <a:spcPct val="0"/>
        </a:spcBef>
        <a:spcAft>
          <a:spcPct val="0"/>
        </a:spcAft>
        <a:defRPr sz="2800" b="1">
          <a:solidFill>
            <a:srgbClr val="003366"/>
          </a:solidFill>
          <a:latin typeface="Arial Narrow" pitchFamily="34" charset="0"/>
        </a:defRPr>
      </a:lvl3pPr>
      <a:lvl4pPr algn="ctr" rtl="0" eaLnBrk="0" fontAlgn="base" hangingPunct="0">
        <a:spcBef>
          <a:spcPct val="0"/>
        </a:spcBef>
        <a:spcAft>
          <a:spcPct val="0"/>
        </a:spcAft>
        <a:defRPr sz="2800" b="1">
          <a:solidFill>
            <a:srgbClr val="003366"/>
          </a:solidFill>
          <a:latin typeface="Arial Narrow" pitchFamily="34" charset="0"/>
        </a:defRPr>
      </a:lvl4pPr>
      <a:lvl5pPr algn="ctr" rtl="0" eaLnBrk="0" fontAlgn="base" hangingPunct="0">
        <a:spcBef>
          <a:spcPct val="0"/>
        </a:spcBef>
        <a:spcAft>
          <a:spcPct val="0"/>
        </a:spcAft>
        <a:defRPr sz="2800" b="1">
          <a:solidFill>
            <a:srgbClr val="003366"/>
          </a:solidFill>
          <a:latin typeface="Arial Narrow" pitchFamily="34" charset="0"/>
        </a:defRPr>
      </a:lvl5pPr>
      <a:lvl6pPr marL="457200" algn="ctr" rtl="0" fontAlgn="base">
        <a:spcBef>
          <a:spcPct val="0"/>
        </a:spcBef>
        <a:spcAft>
          <a:spcPct val="0"/>
        </a:spcAft>
        <a:defRPr sz="2800" b="1">
          <a:solidFill>
            <a:srgbClr val="003366"/>
          </a:solidFill>
          <a:latin typeface="Arial Narrow" pitchFamily="34" charset="0"/>
        </a:defRPr>
      </a:lvl6pPr>
      <a:lvl7pPr marL="914400" algn="ctr" rtl="0" fontAlgn="base">
        <a:spcBef>
          <a:spcPct val="0"/>
        </a:spcBef>
        <a:spcAft>
          <a:spcPct val="0"/>
        </a:spcAft>
        <a:defRPr sz="2800" b="1">
          <a:solidFill>
            <a:srgbClr val="003366"/>
          </a:solidFill>
          <a:latin typeface="Arial Narrow" pitchFamily="34" charset="0"/>
        </a:defRPr>
      </a:lvl7pPr>
      <a:lvl8pPr marL="1371600" algn="ctr" rtl="0" fontAlgn="base">
        <a:spcBef>
          <a:spcPct val="0"/>
        </a:spcBef>
        <a:spcAft>
          <a:spcPct val="0"/>
        </a:spcAft>
        <a:defRPr sz="2800" b="1">
          <a:solidFill>
            <a:srgbClr val="003366"/>
          </a:solidFill>
          <a:latin typeface="Arial Narrow" pitchFamily="34" charset="0"/>
        </a:defRPr>
      </a:lvl8pPr>
      <a:lvl9pPr marL="1828800" algn="ctr" rtl="0" fontAlgn="base">
        <a:spcBef>
          <a:spcPct val="0"/>
        </a:spcBef>
        <a:spcAft>
          <a:spcPct val="0"/>
        </a:spcAft>
        <a:defRPr sz="2800" b="1">
          <a:solidFill>
            <a:srgbClr val="003366"/>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hyperlink" Target="http://www.nps.gov/tps/tax-incentives.htm" TargetMode="External"/><Relationship Id="rId7"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www.nps.gov/tps/standards.htm" TargetMode="External"/><Relationship Id="rId5" Type="http://schemas.openxmlformats.org/officeDocument/2006/relationships/hyperlink" Target="http://www.heritage.ky.gov/" TargetMode="External"/><Relationship Id="rId4" Type="http://schemas.openxmlformats.org/officeDocument/2006/relationships/hyperlink" Target="http://www.nps.gov/tps/tax-incentives/application.ht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pic>
        <p:nvPicPr>
          <p:cNvPr id="3075" name="Content Placeholder 7" descr="NPS-logo.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8800" y="1524000"/>
            <a:ext cx="2362200" cy="307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KHC-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70088"/>
            <a:ext cx="35814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a:t>
            </a:r>
          </a:p>
        </p:txBody>
      </p:sp>
    </p:spTree>
    <p:extLst>
      <p:ext uri="{BB962C8B-B14F-4D97-AF65-F5344CB8AC3E}">
        <p14:creationId xmlns:p14="http://schemas.microsoft.com/office/powerpoint/2010/main" val="29725080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21507" name="TextBox 8"/>
          <p:cNvSpPr txBox="1">
            <a:spLocks noChangeArrowheads="1"/>
          </p:cNvSpPr>
          <p:nvPr/>
        </p:nvSpPr>
        <p:spPr bwMode="auto">
          <a:xfrm>
            <a:off x="381000" y="914400"/>
            <a:ext cx="54102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Kentucky had 116 projects submitted</a:t>
            </a:r>
          </a:p>
          <a:p>
            <a:pPr eaLnBrk="1" hangingPunct="1"/>
            <a:r>
              <a:rPr lang="en-US" altLang="en-US" sz="2400">
                <a:solidFill>
                  <a:schemeClr val="bg1"/>
                </a:solidFill>
              </a:rPr>
              <a:t>	from 24 counties</a:t>
            </a:r>
          </a:p>
          <a:p>
            <a:pPr eaLnBrk="1" hangingPunct="1"/>
            <a:endParaRPr lang="en-US" altLang="en-US" sz="2400">
              <a:solidFill>
                <a:schemeClr val="bg1"/>
              </a:solidFill>
            </a:endParaRPr>
          </a:p>
          <a:p>
            <a:pPr eaLnBrk="1" hangingPunct="1"/>
            <a:r>
              <a:rPr lang="en-US" altLang="en-US" sz="2400">
                <a:solidFill>
                  <a:schemeClr val="bg1"/>
                </a:solidFill>
              </a:rPr>
              <a:t>46 for the 20% tax credit (commercial)</a:t>
            </a:r>
          </a:p>
          <a:p>
            <a:pPr eaLnBrk="1" hangingPunct="1"/>
            <a:r>
              <a:rPr lang="en-US" altLang="en-US" sz="2400">
                <a:solidFill>
                  <a:schemeClr val="bg1"/>
                </a:solidFill>
              </a:rPr>
              <a:t>19 for the 20% tax credit (non-profit)</a:t>
            </a:r>
          </a:p>
          <a:p>
            <a:pPr eaLnBrk="1" hangingPunct="1"/>
            <a:r>
              <a:rPr lang="en-US" altLang="en-US" sz="2400">
                <a:solidFill>
                  <a:schemeClr val="bg1"/>
                </a:solidFill>
              </a:rPr>
              <a:t>50 for the 30% tax credit (residential)</a:t>
            </a:r>
          </a:p>
          <a:p>
            <a:pPr eaLnBrk="1" hangingPunct="1"/>
            <a:endParaRPr lang="en-US" altLang="en-US" sz="2400">
              <a:solidFill>
                <a:schemeClr val="bg1"/>
              </a:solidFill>
            </a:endParaRPr>
          </a:p>
          <a:p>
            <a:pPr eaLnBrk="1" hangingPunct="1"/>
            <a:r>
              <a:rPr lang="en-US" altLang="en-US" sz="2400">
                <a:solidFill>
                  <a:schemeClr val="bg1"/>
                </a:solidFill>
              </a:rPr>
              <a:t>109 of these projects were approved pending completion of work.</a:t>
            </a:r>
          </a:p>
          <a:p>
            <a:pPr eaLnBrk="1" hangingPunct="1"/>
            <a:endParaRPr lang="en-US" altLang="en-US" sz="2400">
              <a:solidFill>
                <a:schemeClr val="bg1"/>
              </a:solidFill>
            </a:endParaRPr>
          </a:p>
          <a:p>
            <a:pPr eaLnBrk="1" hangingPunct="1"/>
            <a:r>
              <a:rPr lang="en-US" altLang="en-US" sz="2400">
                <a:solidFill>
                  <a:schemeClr val="bg1"/>
                </a:solidFill>
              </a:rPr>
              <a:t>These approved projects represent </a:t>
            </a:r>
            <a:r>
              <a:rPr lang="en-US" altLang="en-US" sz="2800" b="1">
                <a:solidFill>
                  <a:schemeClr val="bg1"/>
                </a:solidFill>
              </a:rPr>
              <a:t>$78 million </a:t>
            </a:r>
            <a:r>
              <a:rPr lang="en-US" altLang="en-US" sz="2400">
                <a:solidFill>
                  <a:schemeClr val="bg1"/>
                </a:solidFill>
              </a:rPr>
              <a:t>in proposed private investment for historic rehabilitation.</a:t>
            </a:r>
            <a:endParaRPr lang="en-US" altLang="en-US" sz="2400"/>
          </a:p>
        </p:txBody>
      </p:sp>
      <p:sp>
        <p:nvSpPr>
          <p:cNvPr id="21508" name="TextBox 11"/>
          <p:cNvSpPr txBox="1">
            <a:spLocks noChangeArrowheads="1"/>
          </p:cNvSpPr>
          <p:nvPr/>
        </p:nvSpPr>
        <p:spPr bwMode="auto">
          <a:xfrm>
            <a:off x="381000" y="30480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chemeClr val="bg1"/>
                </a:solidFill>
              </a:rPr>
              <a:t>In 2017 alone… </a:t>
            </a:r>
            <a:endParaRPr lang="en-US" altLang="en-US" sz="3000">
              <a:solidFill>
                <a:schemeClr val="bg1"/>
              </a:solidFill>
            </a:endParaRPr>
          </a:p>
        </p:txBody>
      </p:sp>
      <p:pic>
        <p:nvPicPr>
          <p:cNvPr id="21509" name="Picture 6" descr="mainstreet-Frankfor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0725" y="228600"/>
            <a:ext cx="30781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10</a:t>
            </a:r>
          </a:p>
        </p:txBody>
      </p:sp>
      <p:sp>
        <p:nvSpPr>
          <p:cNvPr id="21511" name="TextBox 5"/>
          <p:cNvSpPr txBox="1">
            <a:spLocks noChangeArrowheads="1"/>
          </p:cNvSpPr>
          <p:nvPr/>
        </p:nvSpPr>
        <p:spPr bwMode="auto">
          <a:xfrm>
            <a:off x="5791200" y="54864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Frankfort, KY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355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7" name="Rectangle 2"/>
          <p:cNvSpPr>
            <a:spLocks noChangeArrowheads="1"/>
          </p:cNvSpPr>
          <p:nvPr/>
        </p:nvSpPr>
        <p:spPr bwMode="auto">
          <a:xfrm>
            <a:off x="0" y="1981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All of this is possible because of the National Historic Preservation Act</a:t>
            </a:r>
            <a:endParaRPr lang="en-US" altLang="en-US" sz="6600" b="1">
              <a:solidFill>
                <a:srgbClr val="92D050"/>
              </a:solidFill>
              <a:latin typeface="Arial Narrow" panose="020B0606020202030204" pitchFamily="34" charset="0"/>
            </a:endParaRP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2355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11</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5604"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12</a:t>
            </a:r>
          </a:p>
        </p:txBody>
      </p:sp>
      <p:sp>
        <p:nvSpPr>
          <p:cNvPr id="25606" name="Rectangle 8"/>
          <p:cNvSpPr>
            <a:spLocks noChangeArrowheads="1"/>
          </p:cNvSpPr>
          <p:nvPr/>
        </p:nvSpPr>
        <p:spPr bwMode="auto">
          <a:xfrm>
            <a:off x="914400" y="7620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2400" u="sng">
                <a:solidFill>
                  <a:schemeClr val="bg1"/>
                </a:solidFill>
              </a:rPr>
              <a:t>NATIONAL HISTORIC PRESERVATION ACT - 1966</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The spirit and direction of the Nation are founded upon and reflected in its historic heritage;</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	The historic and cultural foundations of the Nation should be preserved as a living part of our community life and development in order to give a sense of orientation to the American people;</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	It shall be the policy of the Federal Government to foster conditions under which our modern society and our prehistoric and historic resources can exist in productive harmony and fulfill the social, economic, and other requirements of present and future </a:t>
            </a:r>
            <a:r>
              <a:rPr lang="en-US" altLang="en-US" sz="2400"/>
              <a:t>generations</a:t>
            </a:r>
            <a:r>
              <a:rPr lang="en-US" altLang="en-US"/>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7652"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653" name="Rectangle 2"/>
          <p:cNvSpPr>
            <a:spLocks noChangeArrowheads="1"/>
          </p:cNvSpPr>
          <p:nvPr/>
        </p:nvSpPr>
        <p:spPr bwMode="auto">
          <a:xfrm>
            <a:off x="457200" y="19812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Before we can talk about that, we have to talk briefly about our downtowns…</a:t>
            </a:r>
            <a:endParaRPr lang="en-US" altLang="en-US" sz="6600" b="1">
              <a:solidFill>
                <a:srgbClr val="92D050"/>
              </a:solidFill>
              <a:latin typeface="Arial Narrow" panose="020B0606020202030204" pitchFamily="34" charset="0"/>
            </a:endParaRP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27654"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13</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29700"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701"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14</a:t>
            </a:r>
          </a:p>
        </p:txBody>
      </p:sp>
      <p:pic>
        <p:nvPicPr>
          <p:cNvPr id="297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638"/>
            <a:ext cx="6199188"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Makes up our downtowns?</a:t>
            </a:r>
          </a:p>
        </p:txBody>
      </p:sp>
      <p:sp>
        <p:nvSpPr>
          <p:cNvPr id="29704" name="TextBox 5"/>
          <p:cNvSpPr txBox="1">
            <a:spLocks noChangeArrowheads="1"/>
          </p:cNvSpPr>
          <p:nvPr/>
        </p:nvSpPr>
        <p:spPr bwMode="auto">
          <a:xfrm>
            <a:off x="6553200" y="1143000"/>
            <a:ext cx="2438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rPr>
              <a:t>Core – Shopping</a:t>
            </a:r>
          </a:p>
          <a:p>
            <a:pPr eaLnBrk="1" hangingPunct="1"/>
            <a:r>
              <a:rPr lang="en-US" altLang="en-US" sz="2400">
                <a:solidFill>
                  <a:srgbClr val="FF0000"/>
                </a:solidFill>
              </a:rPr>
              <a:t>Retail</a:t>
            </a:r>
          </a:p>
          <a:p>
            <a:pPr eaLnBrk="1" hangingPunct="1"/>
            <a:r>
              <a:rPr lang="en-US" altLang="en-US" sz="2400">
                <a:solidFill>
                  <a:srgbClr val="FF0000"/>
                </a:solidFill>
              </a:rPr>
              <a:t>Restaurants</a:t>
            </a:r>
          </a:p>
          <a:p>
            <a:pPr eaLnBrk="1" hangingPunct="1"/>
            <a:endParaRPr lang="en-US" altLang="en-US" sz="2400">
              <a:solidFill>
                <a:srgbClr val="FF66FF"/>
              </a:solidFill>
            </a:endParaRPr>
          </a:p>
          <a:p>
            <a:pPr eaLnBrk="1" hangingPunct="1"/>
            <a:r>
              <a:rPr lang="en-US" altLang="en-US" sz="2400">
                <a:solidFill>
                  <a:srgbClr val="FF66FF"/>
                </a:solidFill>
              </a:rPr>
              <a:t>Axis – City Hall Public Square</a:t>
            </a:r>
          </a:p>
          <a:p>
            <a:pPr eaLnBrk="1" hangingPunct="1"/>
            <a:r>
              <a:rPr lang="en-US" altLang="en-US" sz="2400">
                <a:solidFill>
                  <a:srgbClr val="FF66FF"/>
                </a:solidFill>
              </a:rPr>
              <a:t>Library</a:t>
            </a:r>
          </a:p>
          <a:p>
            <a:pPr eaLnBrk="1" hangingPunct="1"/>
            <a:r>
              <a:rPr lang="en-US" altLang="en-US" sz="2400">
                <a:solidFill>
                  <a:srgbClr val="FF66FF"/>
                </a:solidFill>
              </a:rPr>
              <a:t>Post Office</a:t>
            </a:r>
          </a:p>
          <a:p>
            <a:pPr eaLnBrk="1" hangingPunct="1"/>
            <a:r>
              <a:rPr lang="en-US" altLang="en-US" sz="2400">
                <a:solidFill>
                  <a:srgbClr val="FF66FF"/>
                </a:solidFill>
              </a:rPr>
              <a:t>Schools</a:t>
            </a:r>
          </a:p>
          <a:p>
            <a:pPr eaLnBrk="1" hangingPunct="1"/>
            <a:endParaRPr lang="en-US" altLang="en-US" sz="2400">
              <a:solidFill>
                <a:schemeClr val="bg1"/>
              </a:solidFill>
            </a:endParaRPr>
          </a:p>
          <a:p>
            <a:pPr eaLnBrk="1" hangingPunct="1"/>
            <a:r>
              <a:rPr lang="en-US" altLang="en-US" sz="2400">
                <a:solidFill>
                  <a:srgbClr val="00B0F0"/>
                </a:solidFill>
              </a:rPr>
              <a:t>Perimeter -</a:t>
            </a:r>
            <a:endParaRPr lang="en-US" altLang="en-US" sz="2400">
              <a:solidFill>
                <a:srgbClr val="FFFF00"/>
              </a:solidFill>
            </a:endParaRPr>
          </a:p>
          <a:p>
            <a:pPr eaLnBrk="1" hangingPunct="1"/>
            <a:r>
              <a:rPr lang="en-US" altLang="en-US" sz="2400">
                <a:solidFill>
                  <a:srgbClr val="00B0F0"/>
                </a:solidFill>
              </a:rPr>
              <a:t>Apartments</a:t>
            </a:r>
          </a:p>
          <a:p>
            <a:pPr eaLnBrk="1" hangingPunct="1"/>
            <a:r>
              <a:rPr lang="en-US" altLang="en-US" sz="2400">
                <a:solidFill>
                  <a:srgbClr val="FFFF00"/>
                </a:solidFill>
              </a:rPr>
              <a:t>House</a:t>
            </a:r>
            <a:endParaRPr lang="en-US" altLang="en-US" sz="2400">
              <a:solidFill>
                <a:schemeClr val="bg1"/>
              </a:solidFill>
            </a:endParaRPr>
          </a:p>
        </p:txBody>
      </p:sp>
      <p:sp>
        <p:nvSpPr>
          <p:cNvPr id="29705" name="TextBox 5"/>
          <p:cNvSpPr txBox="1">
            <a:spLocks noChangeArrowheads="1"/>
          </p:cNvSpPr>
          <p:nvPr/>
        </p:nvSpPr>
        <p:spPr bwMode="auto">
          <a:xfrm>
            <a:off x="152400" y="60626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Generic Town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1748"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74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13</a:t>
            </a:r>
          </a:p>
        </p:txBody>
      </p:sp>
      <p:pic>
        <p:nvPicPr>
          <p:cNvPr id="31750" name="Picture 6" descr="histor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792480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noChangeArrowheads="1"/>
          </p:cNvPicPr>
          <p:nvPr/>
        </p:nvPicPr>
        <p:blipFill>
          <a:blip r:embed="rId4">
            <a:extLst>
              <a:ext uri="{28A0092B-C50C-407E-A947-70E740481C1C}">
                <a14:useLocalDpi xmlns:a14="http://schemas.microsoft.com/office/drawing/2010/main" val="0"/>
              </a:ext>
            </a:extLst>
          </a:blip>
          <a:srcRect l="7948" t="9836" r="17735" b="1639"/>
          <a:stretch>
            <a:fillRect/>
          </a:stretch>
        </p:blipFill>
        <p:spPr bwMode="auto">
          <a:xfrm>
            <a:off x="5334000" y="3351213"/>
            <a:ext cx="381000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379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797" name="Rectangle 2"/>
          <p:cNvSpPr>
            <a:spLocks noChangeArrowheads="1"/>
          </p:cNvSpPr>
          <p:nvPr/>
        </p:nvSpPr>
        <p:spPr bwMode="auto">
          <a:xfrm>
            <a:off x="457200" y="19812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How is downtown different than suburbia?</a:t>
            </a:r>
            <a:endParaRPr lang="en-US" altLang="en-US" sz="6600" b="1">
              <a:solidFill>
                <a:srgbClr val="92D050"/>
              </a:solidFill>
              <a:latin typeface="Arial Narrow" panose="020B0606020202030204" pitchFamily="34" charset="0"/>
            </a:endParaRP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3379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16</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cmans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371600"/>
            <a:ext cx="8001000" cy="1447800"/>
          </a:xfrm>
          <a:prstGeom prst="rect">
            <a:avLst/>
          </a:prstGeom>
        </p:spPr>
        <p:txBody>
          <a:bodyPr/>
          <a:lstStyle/>
          <a:p>
            <a:pPr algn="ctr" eaLnBrk="1" hangingPunct="1">
              <a:defRPr/>
            </a:pPr>
            <a:r>
              <a:rPr lang="en-US" sz="5000" kern="0" dirty="0">
                <a:solidFill>
                  <a:srgbClr val="FF0000"/>
                </a:solidFill>
                <a:ea typeface="+mj-ea"/>
              </a:rPr>
              <a:t>This is built for the car…</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7892"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7893"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18</a:t>
            </a:r>
          </a:p>
        </p:txBody>
      </p:sp>
      <p:pic>
        <p:nvPicPr>
          <p:cNvPr id="37894" name="Picture 2" descr="http://www.visualphotos.com/photo/2x3433297/aerial_view_of_a_highway_clover_leaf_gwp101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79708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5000" kern="0" dirty="0">
                <a:solidFill>
                  <a:srgbClr val="FF0000"/>
                </a:solidFill>
                <a:ea typeface="+mj-ea"/>
              </a:rPr>
              <a:t>This is built for the car…</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99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39940"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9941"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10</a:t>
            </a:r>
          </a:p>
        </p:txBody>
      </p:sp>
      <p:pic>
        <p:nvPicPr>
          <p:cNvPr id="39942" name="Picture 4" descr="PeterNorton-slide0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108966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5000" kern="0" dirty="0">
                <a:solidFill>
                  <a:srgbClr val="FF0000"/>
                </a:solidFill>
                <a:ea typeface="+mj-ea"/>
              </a:rPr>
              <a:t>This is built for the car…</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pic>
        <p:nvPicPr>
          <p:cNvPr id="5123" name="Content Placeholder 7" descr="NPS-logo.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8800" y="1524000"/>
            <a:ext cx="2362200" cy="307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p:cNvSpPr txBox="1">
            <a:spLocks noChangeArrowheads="1"/>
          </p:cNvSpPr>
          <p:nvPr/>
        </p:nvSpPr>
        <p:spPr bwMode="auto">
          <a:xfrm>
            <a:off x="228600" y="5334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Federal Historic Preservation </a:t>
            </a:r>
          </a:p>
          <a:p>
            <a:pPr algn="ctr" eaLnBrk="1" hangingPunct="1"/>
            <a:r>
              <a:rPr lang="en-US" altLang="en-US" sz="3000">
                <a:solidFill>
                  <a:schemeClr val="bg1"/>
                </a:solidFill>
              </a:rPr>
              <a:t>Tax Credit program</a:t>
            </a:r>
          </a:p>
        </p:txBody>
      </p:sp>
      <p:sp>
        <p:nvSpPr>
          <p:cNvPr id="6" name="TextBox 5"/>
          <p:cNvSpPr txBox="1"/>
          <p:nvPr/>
        </p:nvSpPr>
        <p:spPr>
          <a:xfrm>
            <a:off x="762000" y="1905000"/>
            <a:ext cx="4953000" cy="3478213"/>
          </a:xfrm>
          <a:prstGeom prst="rect">
            <a:avLst/>
          </a:prstGeom>
          <a:noFill/>
        </p:spPr>
        <p:txBody>
          <a:bodyPr>
            <a:spAutoFit/>
          </a:bodyPr>
          <a:lstStyle/>
          <a:p>
            <a:pPr>
              <a:buFont typeface="Arial" pitchFamily="34" charset="0"/>
              <a:buChar char="•"/>
              <a:defRPr/>
            </a:pPr>
            <a:r>
              <a:rPr lang="en-US" sz="2400" dirty="0">
                <a:solidFill>
                  <a:schemeClr val="bg1"/>
                </a:solidFill>
                <a:latin typeface="+mn-lt"/>
                <a:cs typeface="+mn-cs"/>
              </a:rPr>
              <a:t> Preserves historic buildings</a:t>
            </a:r>
          </a:p>
          <a:p>
            <a:pPr>
              <a:buFont typeface="Arial" pitchFamily="34" charset="0"/>
              <a:buChar char="•"/>
              <a:defRPr/>
            </a:pPr>
            <a:r>
              <a:rPr lang="en-US" sz="2400" dirty="0">
                <a:solidFill>
                  <a:schemeClr val="bg1"/>
                </a:solidFill>
                <a:latin typeface="+mn-lt"/>
                <a:cs typeface="+mn-cs"/>
              </a:rPr>
              <a:t> Stimulates private investment</a:t>
            </a:r>
          </a:p>
          <a:p>
            <a:pPr>
              <a:buFont typeface="Arial" pitchFamily="34" charset="0"/>
              <a:buChar char="•"/>
              <a:defRPr/>
            </a:pPr>
            <a:r>
              <a:rPr lang="en-US" sz="2400" dirty="0">
                <a:solidFill>
                  <a:schemeClr val="bg1"/>
                </a:solidFill>
                <a:latin typeface="+mn-lt"/>
                <a:cs typeface="+mn-cs"/>
              </a:rPr>
              <a:t> Creates jobs</a:t>
            </a:r>
          </a:p>
          <a:p>
            <a:pPr>
              <a:buFont typeface="Arial" pitchFamily="34" charset="0"/>
              <a:buChar char="•"/>
              <a:defRPr/>
            </a:pPr>
            <a:r>
              <a:rPr lang="en-US" sz="2400" dirty="0">
                <a:solidFill>
                  <a:schemeClr val="bg1"/>
                </a:solidFill>
                <a:latin typeface="+mn-lt"/>
                <a:cs typeface="+mn-cs"/>
              </a:rPr>
              <a:t> Revitalizes communities </a:t>
            </a:r>
          </a:p>
          <a:p>
            <a:pPr>
              <a:defRPr/>
            </a:pPr>
            <a:endParaRPr lang="en-US" sz="2400" dirty="0">
              <a:solidFill>
                <a:schemeClr val="bg1"/>
              </a:solidFill>
              <a:latin typeface="+mn-lt"/>
              <a:cs typeface="+mn-cs"/>
            </a:endParaRPr>
          </a:p>
          <a:p>
            <a:pPr>
              <a:defRPr/>
            </a:pPr>
            <a:r>
              <a:rPr lang="en-US" sz="2400" dirty="0">
                <a:solidFill>
                  <a:schemeClr val="bg1"/>
                </a:solidFill>
                <a:latin typeface="+mn-lt"/>
                <a:cs typeface="+mn-cs"/>
              </a:rPr>
              <a:t>This program has leveraged over </a:t>
            </a:r>
            <a:r>
              <a:rPr lang="en-US" sz="2800" b="1" dirty="0">
                <a:solidFill>
                  <a:srgbClr val="92D050"/>
                </a:solidFill>
                <a:latin typeface="+mn-lt"/>
                <a:cs typeface="+mn-cs"/>
              </a:rPr>
              <a:t>$84 billion </a:t>
            </a:r>
            <a:r>
              <a:rPr lang="en-US" sz="2400" dirty="0">
                <a:solidFill>
                  <a:schemeClr val="bg1"/>
                </a:solidFill>
                <a:latin typeface="+mn-lt"/>
                <a:cs typeface="+mn-cs"/>
              </a:rPr>
              <a:t>in private investment to preserve and reuse </a:t>
            </a:r>
            <a:r>
              <a:rPr lang="en-US" sz="2400" dirty="0">
                <a:solidFill>
                  <a:schemeClr val="bg1"/>
                </a:solidFill>
                <a:latin typeface="Arial" charset="0"/>
                <a:cs typeface="Arial" charset="0"/>
              </a:rPr>
              <a:t>42,293 </a:t>
            </a:r>
            <a:r>
              <a:rPr lang="en-US" sz="2400" dirty="0">
                <a:solidFill>
                  <a:schemeClr val="bg1"/>
                </a:solidFill>
                <a:latin typeface="+mn-lt"/>
                <a:cs typeface="+mn-cs"/>
              </a:rPr>
              <a:t>historic properties since 1976. </a:t>
            </a:r>
            <a:endParaRPr lang="en-US" sz="2400" dirty="0">
              <a:latin typeface="+mn-lt"/>
              <a:cs typeface="+mn-cs"/>
            </a:endParaRPr>
          </a:p>
        </p:txBody>
      </p:sp>
      <p:sp>
        <p:nvSpPr>
          <p:cNvPr id="5126"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a:t>
            </a:r>
          </a:p>
        </p:txBody>
      </p:sp>
    </p:spTree>
    <p:extLst>
      <p:ext uri="{BB962C8B-B14F-4D97-AF65-F5344CB8AC3E}">
        <p14:creationId xmlns:p14="http://schemas.microsoft.com/office/powerpoint/2010/main" val="21244937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1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1988"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198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20</a:t>
            </a:r>
          </a:p>
        </p:txBody>
      </p:sp>
      <p:sp>
        <p:nvSpPr>
          <p:cNvPr id="6"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5000" kern="0" dirty="0">
                <a:solidFill>
                  <a:srgbClr val="FF0000"/>
                </a:solidFill>
                <a:ea typeface="+mj-ea"/>
              </a:rPr>
              <a:t>This is built for the car…</a:t>
            </a:r>
          </a:p>
        </p:txBody>
      </p:sp>
      <p:pic>
        <p:nvPicPr>
          <p:cNvPr id="41991" name="Picture 3" descr="city carto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474788"/>
            <a:ext cx="65024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4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403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03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21</a:t>
            </a:r>
          </a:p>
        </p:txBody>
      </p:sp>
      <p:sp>
        <p:nvSpPr>
          <p:cNvPr id="6"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5000" kern="0" dirty="0">
                <a:solidFill>
                  <a:srgbClr val="FF0000"/>
                </a:solidFill>
                <a:ea typeface="+mj-ea"/>
              </a:rPr>
              <a:t>It isn’t just a cartoon…</a:t>
            </a:r>
          </a:p>
        </p:txBody>
      </p:sp>
      <p:pic>
        <p:nvPicPr>
          <p:cNvPr id="44039" name="Picture 3" descr="spraw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563" y="1436688"/>
            <a:ext cx="7564437"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Box 7"/>
          <p:cNvSpPr txBox="1">
            <a:spLocks noChangeArrowheads="1"/>
          </p:cNvSpPr>
          <p:nvPr/>
        </p:nvSpPr>
        <p:spPr bwMode="auto">
          <a:xfrm>
            <a:off x="838200" y="6519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San Antonio, TX</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6084"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608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22</a:t>
            </a:r>
          </a:p>
        </p:txBody>
      </p:sp>
      <p:sp>
        <p:nvSpPr>
          <p:cNvPr id="6" name="Rectangle 2"/>
          <p:cNvSpPr txBox="1">
            <a:spLocks noChangeArrowheads="1"/>
          </p:cNvSpPr>
          <p:nvPr/>
        </p:nvSpPr>
        <p:spPr>
          <a:xfrm>
            <a:off x="152400" y="457200"/>
            <a:ext cx="8686800" cy="1524000"/>
          </a:xfrm>
          <a:prstGeom prst="rect">
            <a:avLst/>
          </a:prstGeom>
        </p:spPr>
        <p:txBody>
          <a:bodyPr/>
          <a:lstStyle/>
          <a:p>
            <a:pPr algn="ctr" eaLnBrk="1" hangingPunct="1">
              <a:defRPr/>
            </a:pPr>
            <a:r>
              <a:rPr lang="en-US" sz="5000" kern="0" dirty="0">
                <a:solidFill>
                  <a:srgbClr val="FF0000"/>
                </a:solidFill>
                <a:ea typeface="+mj-ea"/>
              </a:rPr>
              <a:t>This is built for people…</a:t>
            </a:r>
          </a:p>
        </p:txBody>
      </p:sp>
      <p:pic>
        <p:nvPicPr>
          <p:cNvPr id="46087" name="Picture 15" descr="mainstreet-paducah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624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2" descr="mainstreet-danvill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371600"/>
            <a:ext cx="624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Box 5"/>
          <p:cNvSpPr txBox="1">
            <a:spLocks noChangeArrowheads="1"/>
          </p:cNvSpPr>
          <p:nvPr/>
        </p:nvSpPr>
        <p:spPr bwMode="auto">
          <a:xfrm>
            <a:off x="2895600" y="41910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Danville, KY</a:t>
            </a:r>
          </a:p>
        </p:txBody>
      </p:sp>
      <p:sp>
        <p:nvSpPr>
          <p:cNvPr id="46090" name="TextBox 5"/>
          <p:cNvSpPr txBox="1">
            <a:spLocks noChangeArrowheads="1"/>
          </p:cNvSpPr>
          <p:nvPr/>
        </p:nvSpPr>
        <p:spPr bwMode="auto">
          <a:xfrm>
            <a:off x="0" y="6519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Paducah, KY</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48132"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8133" name="Picture 4" descr="Steve Willson scrapes old paint off windows at Salzman's Shoe Repair on 9th Street and 8th Avenue. Greeley's downtown district is going through a resurgence of new business openings and remodeling pro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4038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http://farm4.static.flickr.com/3390/3493457148_5363ff720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52400" y="457200"/>
            <a:ext cx="8686800" cy="1524000"/>
          </a:xfrm>
          <a:prstGeom prst="rect">
            <a:avLst/>
          </a:prstGeom>
        </p:spPr>
        <p:txBody>
          <a:bodyPr/>
          <a:lstStyle/>
          <a:p>
            <a:pPr algn="ctr" eaLnBrk="1" hangingPunct="1">
              <a:defRPr/>
            </a:pPr>
            <a:r>
              <a:rPr lang="en-US" sz="5000" kern="0" dirty="0">
                <a:solidFill>
                  <a:srgbClr val="FF0000"/>
                </a:solidFill>
                <a:ea typeface="+mj-ea"/>
              </a:rPr>
              <a:t>This is built for people…</a:t>
            </a:r>
          </a:p>
        </p:txBody>
      </p:sp>
      <p:pic>
        <p:nvPicPr>
          <p:cNvPr id="48136" name="Picture 6" descr="http://rds.yahoo.com/_ylt=A0PDoX5b4CVOuBsA1pejzbkF/SIG=134asbebo/EXP=1311133915/**http%3a/www.arlnow.com/wp-content/uploads/2010/09/rosslyn-starbucks-patryceh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38475"/>
            <a:ext cx="44196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5"/>
          <p:cNvSpPr txBox="1">
            <a:spLocks noChangeArrowheads="1"/>
          </p:cNvSpPr>
          <p:nvPr/>
        </p:nvSpPr>
        <p:spPr bwMode="auto">
          <a:xfrm>
            <a:off x="4343400" y="64008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Rosslyn, GA</a:t>
            </a:r>
          </a:p>
        </p:txBody>
      </p:sp>
      <p:sp>
        <p:nvSpPr>
          <p:cNvPr id="48138" name="TextBox 5"/>
          <p:cNvSpPr txBox="1">
            <a:spLocks noChangeArrowheads="1"/>
          </p:cNvSpPr>
          <p:nvPr/>
        </p:nvSpPr>
        <p:spPr bwMode="auto">
          <a:xfrm>
            <a:off x="5029200" y="25908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Ahland, KY</a:t>
            </a:r>
          </a:p>
        </p:txBody>
      </p:sp>
      <p:sp>
        <p:nvSpPr>
          <p:cNvPr id="4813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23</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0180"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181"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24</a:t>
            </a:r>
          </a:p>
        </p:txBody>
      </p:sp>
      <p:sp>
        <p:nvSpPr>
          <p:cNvPr id="50182" name="TextBox 21"/>
          <p:cNvSpPr txBox="1">
            <a:spLocks noChangeArrowheads="1"/>
          </p:cNvSpPr>
          <p:nvPr/>
        </p:nvSpPr>
        <p:spPr bwMode="auto">
          <a:xfrm>
            <a:off x="228600" y="369888"/>
            <a:ext cx="868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Surrounding our downtowns </a:t>
            </a:r>
          </a:p>
          <a:p>
            <a:pPr algn="ctr" eaLnBrk="1" hangingPunct="1"/>
            <a:r>
              <a:rPr lang="en-US" altLang="en-US" sz="3200">
                <a:solidFill>
                  <a:schemeClr val="bg1"/>
                </a:solidFill>
              </a:rPr>
              <a:t>are places we call “sprawl”….</a:t>
            </a:r>
          </a:p>
        </p:txBody>
      </p:sp>
      <p:pic>
        <p:nvPicPr>
          <p:cNvPr id="50183" name="Picture 2" descr="S:\Shared\Tax Credit Program\Tax Credit Presentation\Images\pedestri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08163"/>
            <a:ext cx="4291013"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3" descr="S:\Shared\Tax Credit Program\Tax Credit Presentation\Images\ca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87525"/>
            <a:ext cx="430053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21"/>
          <p:cNvSpPr txBox="1">
            <a:spLocks noChangeArrowheads="1"/>
          </p:cNvSpPr>
          <p:nvPr/>
        </p:nvSpPr>
        <p:spPr bwMode="auto">
          <a:xfrm>
            <a:off x="228600" y="5322888"/>
            <a:ext cx="868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In these areas, pedestrians are marginalized and sidewalks go no-where or don’t exist </a:t>
            </a:r>
            <a:r>
              <a:rPr lang="en-US" altLang="en-US" sz="3200"/>
              <a:t>at all.</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2228"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22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25</a:t>
            </a:r>
          </a:p>
        </p:txBody>
      </p:sp>
      <p:pic>
        <p:nvPicPr>
          <p:cNvPr id="52230" name="Picture 2" descr="S:\Shared\00-Powerpoints\00-Image Library\urbanism\History-of-America-cr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1049338"/>
            <a:ext cx="7675562"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5"/>
          <p:cNvSpPr txBox="1">
            <a:spLocks noChangeArrowheads="1"/>
          </p:cNvSpPr>
          <p:nvPr/>
        </p:nvSpPr>
        <p:spPr bwMode="auto">
          <a:xfrm>
            <a:off x="762000" y="6519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Art by R. Crumb</a:t>
            </a:r>
          </a:p>
        </p:txBody>
      </p:sp>
      <p:sp>
        <p:nvSpPr>
          <p:cNvPr id="52232" name="TextBox 21"/>
          <p:cNvSpPr txBox="1">
            <a:spLocks noChangeArrowheads="1"/>
          </p:cNvSpPr>
          <p:nvPr/>
        </p:nvSpPr>
        <p:spPr bwMode="auto">
          <a:xfrm>
            <a:off x="228600" y="369888"/>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Typical path of development outside of cities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427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427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26</a:t>
            </a:r>
          </a:p>
        </p:txBody>
      </p:sp>
      <p:sp>
        <p:nvSpPr>
          <p:cNvPr id="54278" name="TextBox 21"/>
          <p:cNvSpPr txBox="1">
            <a:spLocks noChangeArrowheads="1"/>
          </p:cNvSpPr>
          <p:nvPr/>
        </p:nvSpPr>
        <p:spPr bwMode="auto">
          <a:xfrm>
            <a:off x="228600" y="369888"/>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I think it is worth mentioning this too….</a:t>
            </a:r>
          </a:p>
        </p:txBody>
      </p:sp>
      <p:pic>
        <p:nvPicPr>
          <p:cNvPr id="54279" name="Picture 2" descr="S:\Shared\00-Powerpoints\00-Image Library\urbanism\car-obes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0600"/>
            <a:ext cx="7516813"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6324"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632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27</a:t>
            </a:r>
          </a:p>
        </p:txBody>
      </p:sp>
      <p:sp>
        <p:nvSpPr>
          <p:cNvPr id="56326" name="TextBox 21"/>
          <p:cNvSpPr txBox="1">
            <a:spLocks noChangeArrowheads="1"/>
          </p:cNvSpPr>
          <p:nvPr/>
        </p:nvSpPr>
        <p:spPr bwMode="auto">
          <a:xfrm>
            <a:off x="228600" y="446088"/>
            <a:ext cx="868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Don’t get me wrong, I don’t want to ban cars from the downtown.</a:t>
            </a:r>
          </a:p>
        </p:txBody>
      </p:sp>
      <p:pic>
        <p:nvPicPr>
          <p:cNvPr id="56327" name="Picture 2" descr="S:\Shared\Powerpoints\00-Image Library\MainStreet\Cadiz-M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3" descr="S:\Shared\Powerpoints\00-Image Library\MainStreet\Henderson-StreetFestHigh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81200"/>
            <a:ext cx="6629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Box 21"/>
          <p:cNvSpPr txBox="1">
            <a:spLocks noChangeArrowheads="1"/>
          </p:cNvSpPr>
          <p:nvPr/>
        </p:nvSpPr>
        <p:spPr bwMode="auto">
          <a:xfrm>
            <a:off x="228600" y="5475288"/>
            <a:ext cx="868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But there needs to be a healthy balance </a:t>
            </a:r>
          </a:p>
          <a:p>
            <a:pPr algn="ctr" eaLnBrk="1" hangingPunct="1"/>
            <a:r>
              <a:rPr lang="en-US" altLang="en-US" sz="3200">
                <a:solidFill>
                  <a:schemeClr val="bg1"/>
                </a:solidFill>
              </a:rPr>
              <a:t>with a focus on pedestrians.</a:t>
            </a:r>
          </a:p>
        </p:txBody>
      </p:sp>
      <p:sp>
        <p:nvSpPr>
          <p:cNvPr id="56330" name="TextBox 5"/>
          <p:cNvSpPr txBox="1">
            <a:spLocks noChangeArrowheads="1"/>
          </p:cNvSpPr>
          <p:nvPr/>
        </p:nvSpPr>
        <p:spPr bwMode="auto">
          <a:xfrm>
            <a:off x="0" y="51054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Cadiz, KY</a:t>
            </a:r>
          </a:p>
        </p:txBody>
      </p:sp>
      <p:sp>
        <p:nvSpPr>
          <p:cNvPr id="56331" name="TextBox 5"/>
          <p:cNvSpPr txBox="1">
            <a:spLocks noChangeArrowheads="1"/>
          </p:cNvSpPr>
          <p:nvPr/>
        </p:nvSpPr>
        <p:spPr bwMode="auto">
          <a:xfrm>
            <a:off x="4648200" y="51482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Henderson, KY</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58372"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8373"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28</a:t>
            </a:r>
          </a:p>
        </p:txBody>
      </p:sp>
      <p:sp>
        <p:nvSpPr>
          <p:cNvPr id="6" name="Rectangle 2"/>
          <p:cNvSpPr txBox="1">
            <a:spLocks noChangeArrowheads="1"/>
          </p:cNvSpPr>
          <p:nvPr/>
        </p:nvSpPr>
        <p:spPr>
          <a:xfrm>
            <a:off x="457200" y="304800"/>
            <a:ext cx="8001000" cy="1447800"/>
          </a:xfrm>
          <a:prstGeom prst="rect">
            <a:avLst/>
          </a:prstGeom>
        </p:spPr>
        <p:txBody>
          <a:bodyPr/>
          <a:lstStyle/>
          <a:p>
            <a:pPr algn="ctr" eaLnBrk="1" hangingPunct="1">
              <a:defRPr/>
            </a:pPr>
            <a:r>
              <a:rPr lang="en-US" sz="3200" kern="0" dirty="0">
                <a:solidFill>
                  <a:schemeClr val="bg1"/>
                </a:solidFill>
                <a:ea typeface="+mj-ea"/>
              </a:rPr>
              <a:t>Before cars were king, this is how pedestrians inhabited our downtowns</a:t>
            </a:r>
          </a:p>
        </p:txBody>
      </p:sp>
      <p:pic>
        <p:nvPicPr>
          <p:cNvPr id="58375" name="Picture 4" descr="Circa-1903-Shoppers-on-Sixth-Avenue-New-York-C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57338"/>
            <a:ext cx="73152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5"/>
          <p:cNvSpPr txBox="1">
            <a:spLocks noChangeArrowheads="1"/>
          </p:cNvSpPr>
          <p:nvPr/>
        </p:nvSpPr>
        <p:spPr bwMode="auto">
          <a:xfrm>
            <a:off x="762000" y="64770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Chicago</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0420"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0421"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29</a:t>
            </a:r>
          </a:p>
        </p:txBody>
      </p:sp>
      <p:sp>
        <p:nvSpPr>
          <p:cNvPr id="6"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3200" kern="0" dirty="0">
                <a:solidFill>
                  <a:schemeClr val="bg1"/>
                </a:solidFill>
                <a:ea typeface="+mj-ea"/>
              </a:rPr>
              <a:t>Then the car came along…</a:t>
            </a:r>
          </a:p>
        </p:txBody>
      </p:sp>
      <p:pic>
        <p:nvPicPr>
          <p:cNvPr id="60423" name="Picture 3" descr="17nyiu95no67s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84300"/>
            <a:ext cx="70485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7171" name="TextBox 4"/>
          <p:cNvSpPr txBox="1">
            <a:spLocks noChangeArrowheads="1"/>
          </p:cNvSpPr>
          <p:nvPr/>
        </p:nvSpPr>
        <p:spPr bwMode="auto">
          <a:xfrm>
            <a:off x="228600" y="5334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Kentucky Historic Preservation </a:t>
            </a:r>
          </a:p>
          <a:p>
            <a:pPr algn="ctr" eaLnBrk="1" hangingPunct="1"/>
            <a:r>
              <a:rPr lang="en-US" altLang="en-US" sz="3000">
                <a:solidFill>
                  <a:schemeClr val="bg1"/>
                </a:solidFill>
              </a:rPr>
              <a:t>Tax Credit program</a:t>
            </a:r>
          </a:p>
        </p:txBody>
      </p:sp>
      <p:sp>
        <p:nvSpPr>
          <p:cNvPr id="6" name="TextBox 5"/>
          <p:cNvSpPr txBox="1"/>
          <p:nvPr/>
        </p:nvSpPr>
        <p:spPr>
          <a:xfrm>
            <a:off x="533400" y="1828800"/>
            <a:ext cx="4343400" cy="2370138"/>
          </a:xfrm>
          <a:prstGeom prst="rect">
            <a:avLst/>
          </a:prstGeom>
          <a:noFill/>
        </p:spPr>
        <p:txBody>
          <a:bodyPr>
            <a:spAutoFit/>
          </a:bodyPr>
          <a:lstStyle/>
          <a:p>
            <a:pPr eaLnBrk="1" hangingPunct="1">
              <a:defRPr/>
            </a:pPr>
            <a:r>
              <a:rPr lang="en-US" sz="2400" dirty="0">
                <a:solidFill>
                  <a:schemeClr val="bg1"/>
                </a:solidFill>
                <a:latin typeface="+mn-lt"/>
                <a:cs typeface="+mn-cs"/>
              </a:rPr>
              <a:t>In just 12 years, Kentucky’s program has leveraged over </a:t>
            </a:r>
            <a:r>
              <a:rPr lang="en-US" sz="2800" b="1" dirty="0">
                <a:solidFill>
                  <a:srgbClr val="92D050"/>
                </a:solidFill>
                <a:latin typeface="+mn-lt"/>
                <a:cs typeface="+mn-cs"/>
              </a:rPr>
              <a:t>$484 million </a:t>
            </a:r>
            <a:r>
              <a:rPr lang="en-US" sz="2400" dirty="0">
                <a:solidFill>
                  <a:schemeClr val="bg1"/>
                </a:solidFill>
                <a:latin typeface="+mn-lt"/>
                <a:cs typeface="+mn-cs"/>
              </a:rPr>
              <a:t>in private investment to preserve and reuse over 800 historic properties. </a:t>
            </a:r>
            <a:endParaRPr lang="en-US" sz="2400" dirty="0">
              <a:latin typeface="+mn-lt"/>
              <a:cs typeface="+mn-cs"/>
            </a:endParaRPr>
          </a:p>
        </p:txBody>
      </p:sp>
      <p:pic>
        <p:nvPicPr>
          <p:cNvPr id="7173" name="Picture 8" descr="KHC-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057400"/>
            <a:ext cx="3581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2468"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246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10</a:t>
            </a:r>
          </a:p>
        </p:txBody>
      </p:sp>
      <p:pic>
        <p:nvPicPr>
          <p:cNvPr id="62470" name="Picture 4" descr="PeterNorton-slide0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71575"/>
            <a:ext cx="100584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57200" y="457200"/>
            <a:ext cx="8001000" cy="1447800"/>
          </a:xfrm>
          <a:prstGeom prst="rect">
            <a:avLst/>
          </a:prstGeom>
        </p:spPr>
        <p:txBody>
          <a:bodyPr/>
          <a:lstStyle/>
          <a:p>
            <a:pPr algn="ctr" eaLnBrk="1" hangingPunct="1">
              <a:defRPr/>
            </a:pPr>
            <a:r>
              <a:rPr lang="en-US" sz="3200" kern="0" dirty="0">
                <a:solidFill>
                  <a:schemeClr val="bg1"/>
                </a:solidFill>
                <a:ea typeface="+mj-ea"/>
              </a:rPr>
              <a:t>Across the country in the 60s, highways started doing this to our cities….</a:t>
            </a:r>
          </a:p>
        </p:txBody>
      </p:sp>
      <p:sp>
        <p:nvSpPr>
          <p:cNvPr id="62472" name="TextBox 5"/>
          <p:cNvSpPr txBox="1">
            <a:spLocks noChangeArrowheads="1"/>
          </p:cNvSpPr>
          <p:nvPr/>
        </p:nvSpPr>
        <p:spPr bwMode="auto">
          <a:xfrm>
            <a:off x="76200" y="60198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Peter Norton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451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4517" name="Rectangle 2"/>
          <p:cNvSpPr>
            <a:spLocks noChangeArrowheads="1"/>
          </p:cNvSpPr>
          <p:nvPr/>
        </p:nvSpPr>
        <p:spPr bwMode="auto">
          <a:xfrm>
            <a:off x="457200" y="19812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Which brings us back to this…</a:t>
            </a:r>
            <a:endParaRPr lang="en-US" altLang="en-US" sz="6600" b="1">
              <a:solidFill>
                <a:srgbClr val="92D050"/>
              </a:solidFill>
              <a:latin typeface="Arial Narrow" panose="020B0606020202030204" pitchFamily="34" charset="0"/>
            </a:endParaRP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6451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31</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66564"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656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32</a:t>
            </a:r>
          </a:p>
        </p:txBody>
      </p:sp>
      <p:sp>
        <p:nvSpPr>
          <p:cNvPr id="66566" name="Rectangle 8"/>
          <p:cNvSpPr>
            <a:spLocks noChangeArrowheads="1"/>
          </p:cNvSpPr>
          <p:nvPr/>
        </p:nvSpPr>
        <p:spPr bwMode="auto">
          <a:xfrm>
            <a:off x="914400" y="7620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spcBef>
                <a:spcPct val="20000"/>
              </a:spcBef>
            </a:pPr>
            <a:r>
              <a:rPr lang="en-US" altLang="en-US" sz="2400" u="sng">
                <a:solidFill>
                  <a:schemeClr val="bg1"/>
                </a:solidFill>
              </a:rPr>
              <a:t>NATIONAL HISTORIC PRESERVATION ACT - 1966</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The spirit and direction of the Nation are founded upon and reflected in its historic heritage;</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	The historic and cultural foundations of the Nation should be preserved as a living part of our community life and development in order to give a sense of orientation to the American people;</a:t>
            </a:r>
          </a:p>
          <a:p>
            <a:pPr algn="ctr" eaLnBrk="1" hangingPunct="1">
              <a:lnSpc>
                <a:spcPct val="80000"/>
              </a:lnSpc>
              <a:spcBef>
                <a:spcPct val="20000"/>
              </a:spcBef>
            </a:pPr>
            <a:endParaRPr lang="en-US" altLang="en-US" sz="2400">
              <a:solidFill>
                <a:schemeClr val="bg1"/>
              </a:solidFill>
            </a:endParaRPr>
          </a:p>
          <a:p>
            <a:pPr algn="ctr" eaLnBrk="1" hangingPunct="1">
              <a:lnSpc>
                <a:spcPct val="80000"/>
              </a:lnSpc>
              <a:spcBef>
                <a:spcPct val="20000"/>
              </a:spcBef>
            </a:pPr>
            <a:r>
              <a:rPr lang="en-US" altLang="en-US" sz="2400">
                <a:solidFill>
                  <a:schemeClr val="bg1"/>
                </a:solidFill>
              </a:rPr>
              <a:t>	It shall be the policy of the Federal Government to foster conditions under which our modern society and our prehistoric and historic resources can exist in productive harmony and fulfill the social, economic, and other requirements of present and future </a:t>
            </a:r>
            <a:r>
              <a:rPr lang="en-US" altLang="en-US" sz="2400"/>
              <a:t>generations</a:t>
            </a:r>
            <a:r>
              <a:rPr lang="en-US" altLang="en-US"/>
              <a: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8"/>
          <p:cNvSpPr txBox="1">
            <a:spLocks noChangeArrowheads="1"/>
          </p:cNvSpPr>
          <p:nvPr/>
        </p:nvSpPr>
        <p:spPr bwMode="auto">
          <a:xfrm>
            <a:off x="228600" y="5334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1986 Tax Reform Act</a:t>
            </a:r>
            <a:endParaRPr lang="en-US" altLang="en-US" sz="3000">
              <a:solidFill>
                <a:schemeClr val="bg1"/>
              </a:solidFill>
            </a:endParaRPr>
          </a:p>
        </p:txBody>
      </p:sp>
      <p:sp>
        <p:nvSpPr>
          <p:cNvPr id="68611" name="TextBox 4"/>
          <p:cNvSpPr txBox="1">
            <a:spLocks noChangeArrowheads="1"/>
          </p:cNvSpPr>
          <p:nvPr/>
        </p:nvSpPr>
        <p:spPr bwMode="auto">
          <a:xfrm>
            <a:off x="381000" y="1295400"/>
            <a:ext cx="3581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Congress instituted the Tax Credit incentive under the 1986 Tax Reform Act which created this 20% credit for the rehabilitation of historical buildings</a:t>
            </a:r>
          </a:p>
        </p:txBody>
      </p:sp>
      <p:sp>
        <p:nvSpPr>
          <p:cNvPr id="6861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8</a:t>
            </a:r>
          </a:p>
        </p:txBody>
      </p:sp>
      <p:pic>
        <p:nvPicPr>
          <p:cNvPr id="68613" name="Picture 9" descr="mclure-bld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8838" y="1219200"/>
            <a:ext cx="44751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70660"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0661" name="Rectangle 2"/>
          <p:cNvSpPr>
            <a:spLocks noChangeArrowheads="1"/>
          </p:cNvSpPr>
          <p:nvPr/>
        </p:nvSpPr>
        <p:spPr bwMode="auto">
          <a:xfrm>
            <a:off x="457200" y="19812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What do I have to do </a:t>
            </a:r>
          </a:p>
          <a:p>
            <a:pPr algn="ctr" eaLnBrk="1" hangingPunct="1"/>
            <a:r>
              <a:rPr lang="en-US" altLang="en-US" sz="6600" b="1">
                <a:solidFill>
                  <a:schemeClr val="bg1"/>
                </a:solidFill>
                <a:latin typeface="Arial Narrow" panose="020B0606020202030204" pitchFamily="34" charset="0"/>
              </a:rPr>
              <a:t>to get this </a:t>
            </a:r>
            <a:r>
              <a:rPr lang="en-US" altLang="en-US" sz="6600" b="1">
                <a:solidFill>
                  <a:srgbClr val="92D050"/>
                </a:solidFill>
                <a:latin typeface="Arial Narrow" panose="020B0606020202030204" pitchFamily="34" charset="0"/>
              </a:rPr>
              <a:t>money?</a:t>
            </a: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7066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34</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72707" name="TextBox 4"/>
          <p:cNvSpPr txBox="1">
            <a:spLocks noChangeArrowheads="1"/>
          </p:cNvSpPr>
          <p:nvPr/>
        </p:nvSpPr>
        <p:spPr bwMode="auto">
          <a:xfrm>
            <a:off x="228600" y="53340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Historic Tax Credit Requirements</a:t>
            </a:r>
          </a:p>
        </p:txBody>
      </p:sp>
      <p:sp>
        <p:nvSpPr>
          <p:cNvPr id="6" name="TextBox 5"/>
          <p:cNvSpPr txBox="1"/>
          <p:nvPr/>
        </p:nvSpPr>
        <p:spPr>
          <a:xfrm>
            <a:off x="685800" y="1524000"/>
            <a:ext cx="4724400" cy="3786188"/>
          </a:xfrm>
          <a:prstGeom prst="rect">
            <a:avLst/>
          </a:prstGeom>
          <a:noFill/>
        </p:spPr>
        <p:txBody>
          <a:bodyPr>
            <a:spAutoFit/>
          </a:bodyPr>
          <a:lstStyle/>
          <a:p>
            <a:pPr eaLnBrk="1" hangingPunct="1">
              <a:defRPr/>
            </a:pPr>
            <a:r>
              <a:rPr lang="en-US" sz="2400" dirty="0">
                <a:solidFill>
                  <a:schemeClr val="bg1"/>
                </a:solidFill>
                <a:latin typeface="+mn-lt"/>
                <a:cs typeface="+mn-cs"/>
              </a:rPr>
              <a:t>#1 – Your building has to be </a:t>
            </a:r>
          </a:p>
          <a:p>
            <a:pPr eaLnBrk="1" hangingPunct="1">
              <a:defRPr/>
            </a:pPr>
            <a:r>
              <a:rPr lang="en-US" sz="2400" dirty="0">
                <a:solidFill>
                  <a:schemeClr val="bg1"/>
                </a:solidFill>
                <a:latin typeface="+mn-lt"/>
                <a:cs typeface="+mn-cs"/>
              </a:rPr>
              <a:t>   eligible</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#2 – You must make a </a:t>
            </a:r>
          </a:p>
          <a:p>
            <a:pPr eaLnBrk="1" hangingPunct="1">
              <a:defRPr/>
            </a:pPr>
            <a:r>
              <a:rPr lang="en-US" sz="2400" dirty="0">
                <a:solidFill>
                  <a:schemeClr val="bg1"/>
                </a:solidFill>
                <a:latin typeface="+mn-lt"/>
                <a:cs typeface="+mn-cs"/>
              </a:rPr>
              <a:t>   substantial investment in </a:t>
            </a:r>
          </a:p>
          <a:p>
            <a:pPr eaLnBrk="1" hangingPunct="1">
              <a:defRPr/>
            </a:pPr>
            <a:r>
              <a:rPr lang="en-US" sz="2400" dirty="0">
                <a:solidFill>
                  <a:schemeClr val="bg1"/>
                </a:solidFill>
                <a:latin typeface="+mn-lt"/>
                <a:cs typeface="+mn-cs"/>
              </a:rPr>
              <a:t>   rehabilitating your property</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#3 – You must follow the </a:t>
            </a:r>
          </a:p>
          <a:p>
            <a:pPr eaLnBrk="1" hangingPunct="1">
              <a:defRPr/>
            </a:pPr>
            <a:r>
              <a:rPr lang="en-US" sz="2400" dirty="0">
                <a:solidFill>
                  <a:schemeClr val="bg1"/>
                </a:solidFill>
                <a:latin typeface="+mn-lt"/>
                <a:cs typeface="+mn-cs"/>
              </a:rPr>
              <a:t>   Secretary of the Interior </a:t>
            </a:r>
          </a:p>
          <a:p>
            <a:pPr eaLnBrk="1" hangingPunct="1">
              <a:defRPr/>
            </a:pPr>
            <a:r>
              <a:rPr lang="en-US" sz="2400" dirty="0">
                <a:solidFill>
                  <a:schemeClr val="bg1"/>
                </a:solidFill>
                <a:latin typeface="+mn-lt"/>
                <a:cs typeface="+mn-cs"/>
              </a:rPr>
              <a:t>   Standards for Rehabilitation</a:t>
            </a:r>
            <a:endParaRPr lang="en-US" sz="2400" dirty="0">
              <a:latin typeface="+mn-lt"/>
              <a:cs typeface="+mn-cs"/>
            </a:endParaRPr>
          </a:p>
        </p:txBody>
      </p:sp>
      <p:sp>
        <p:nvSpPr>
          <p:cNvPr id="7270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35</a:t>
            </a:r>
          </a:p>
        </p:txBody>
      </p:sp>
      <p:pic>
        <p:nvPicPr>
          <p:cNvPr id="72710" name="Picture 8" descr="old-capit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44958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#1 – Your building has to be eligible</a:t>
            </a:r>
          </a:p>
        </p:txBody>
      </p:sp>
      <p:sp>
        <p:nvSpPr>
          <p:cNvPr id="74755"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i="1">
                <a:solidFill>
                  <a:schemeClr val="bg1"/>
                </a:solidFill>
              </a:rPr>
              <a:t>#1 </a:t>
            </a:r>
            <a:r>
              <a:rPr lang="en-US" altLang="en-US" sz="3000">
                <a:solidFill>
                  <a:schemeClr val="bg1"/>
                </a:solidFill>
              </a:rPr>
              <a:t>- Is my building eligible?</a:t>
            </a:r>
          </a:p>
        </p:txBody>
      </p:sp>
      <p:sp>
        <p:nvSpPr>
          <p:cNvPr id="74756" name="TextBox 5"/>
          <p:cNvSpPr txBox="1">
            <a:spLocks noChangeArrowheads="1"/>
          </p:cNvSpPr>
          <p:nvPr/>
        </p:nvSpPr>
        <p:spPr bwMode="auto">
          <a:xfrm>
            <a:off x="533400" y="12954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To be eligible, it needs to be EITHER….</a:t>
            </a:r>
          </a:p>
          <a:p>
            <a:pPr eaLnBrk="1" hangingPunct="1"/>
            <a:endParaRPr lang="en-US" altLang="en-US" sz="2400">
              <a:solidFill>
                <a:schemeClr val="bg1"/>
              </a:solidFill>
            </a:endParaRPr>
          </a:p>
          <a:p>
            <a:pPr eaLnBrk="1" hangingPunct="1"/>
            <a:r>
              <a:rPr lang="en-US" altLang="en-US" sz="2400">
                <a:solidFill>
                  <a:schemeClr val="bg1"/>
                </a:solidFill>
              </a:rPr>
              <a:t>Listed individually on the National Register </a:t>
            </a:r>
          </a:p>
          <a:p>
            <a:pPr eaLnBrk="1" hangingPunct="1"/>
            <a:r>
              <a:rPr lang="en-US" altLang="en-US" sz="2400">
                <a:solidFill>
                  <a:schemeClr val="bg1"/>
                </a:solidFill>
              </a:rPr>
              <a:t>   </a:t>
            </a:r>
          </a:p>
          <a:p>
            <a:pPr eaLnBrk="1" hangingPunct="1"/>
            <a:r>
              <a:rPr lang="en-US" altLang="en-US" sz="2400">
                <a:solidFill>
                  <a:schemeClr val="bg1"/>
                </a:solidFill>
              </a:rPr>
              <a:t>OR…  be a certified contributing part of a National Register  Historic District.</a:t>
            </a:r>
          </a:p>
          <a:p>
            <a:pPr eaLnBrk="1" hangingPunct="1"/>
            <a:endParaRPr lang="en-US" altLang="en-US" sz="2400">
              <a:solidFill>
                <a:schemeClr val="bg1"/>
              </a:solidFill>
            </a:endParaRPr>
          </a:p>
          <a:p>
            <a:pPr eaLnBrk="1" hangingPunct="1"/>
            <a:r>
              <a:rPr lang="en-US" altLang="en-US" sz="2400" i="1">
                <a:solidFill>
                  <a:schemeClr val="bg1"/>
                </a:solidFill>
              </a:rPr>
              <a:t>The Federal Tax Credit program has a process for properties not currently listed, the state tax credit does not.</a:t>
            </a:r>
          </a:p>
        </p:txBody>
      </p:sp>
      <p:sp>
        <p:nvSpPr>
          <p:cNvPr id="7475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36</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is the National Register?</a:t>
            </a:r>
          </a:p>
        </p:txBody>
      </p:sp>
      <p:sp>
        <p:nvSpPr>
          <p:cNvPr id="76803" name="TextBox 5"/>
          <p:cNvSpPr txBox="1">
            <a:spLocks noChangeArrowheads="1"/>
          </p:cNvSpPr>
          <p:nvPr/>
        </p:nvSpPr>
        <p:spPr bwMode="auto">
          <a:xfrm>
            <a:off x="304800" y="1219200"/>
            <a:ext cx="4648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The National Register is the nation’s official list of resources deemed worthy of preservation.  </a:t>
            </a:r>
          </a:p>
          <a:p>
            <a:pPr eaLnBrk="1" hangingPunct="1"/>
            <a:endParaRPr lang="en-US" altLang="en-US" sz="2400">
              <a:solidFill>
                <a:schemeClr val="bg1"/>
              </a:solidFill>
            </a:endParaRPr>
          </a:p>
          <a:p>
            <a:pPr eaLnBrk="1" hangingPunct="1"/>
            <a:r>
              <a:rPr lang="en-US" altLang="en-US" sz="2400">
                <a:solidFill>
                  <a:schemeClr val="bg1"/>
                </a:solidFill>
              </a:rPr>
              <a:t>The National Register recognizes districts, sites, buildings, structures and objects significant in American history, architecture, archaeology, engineering and culture.  </a:t>
            </a:r>
          </a:p>
        </p:txBody>
      </p:sp>
      <p:sp>
        <p:nvSpPr>
          <p:cNvPr id="76804" name="Rectangle 7"/>
          <p:cNvSpPr>
            <a:spLocks noChangeArrowheads="1"/>
          </p:cNvSpPr>
          <p:nvPr/>
        </p:nvSpPr>
        <p:spPr bwMode="auto">
          <a:xfrm>
            <a:off x="5181600" y="4800600"/>
            <a:ext cx="396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Kentucky ranks 4th in the nation in number of listings on the National Register of Historic Places</a:t>
            </a:r>
            <a:endParaRPr lang="en-US" altLang="en-US"/>
          </a:p>
        </p:txBody>
      </p:sp>
      <p:sp>
        <p:nvSpPr>
          <p:cNvPr id="76805"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#1 – Your building has to be eligible</a:t>
            </a:r>
          </a:p>
        </p:txBody>
      </p:sp>
      <p:sp>
        <p:nvSpPr>
          <p:cNvPr id="76806"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37</a:t>
            </a:r>
          </a:p>
        </p:txBody>
      </p:sp>
      <p:pic>
        <p:nvPicPr>
          <p:cNvPr id="76807" name="Picture 8"/>
          <p:cNvPicPr>
            <a:picLocks noChangeAspect="1" noChangeArrowheads="1"/>
          </p:cNvPicPr>
          <p:nvPr/>
        </p:nvPicPr>
        <p:blipFill>
          <a:blip r:embed="rId3">
            <a:extLst>
              <a:ext uri="{28A0092B-C50C-407E-A947-70E740481C1C}">
                <a14:useLocalDpi xmlns:a14="http://schemas.microsoft.com/office/drawing/2010/main" val="0"/>
              </a:ext>
            </a:extLst>
          </a:blip>
          <a:srcRect l="46390" t="35776" r="6573" b="13577"/>
          <a:stretch>
            <a:fillRect/>
          </a:stretch>
        </p:blipFill>
        <p:spPr bwMode="auto">
          <a:xfrm>
            <a:off x="4953000" y="1371600"/>
            <a:ext cx="38862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4"/>
          <p:cNvSpPr txBox="1">
            <a:spLocks noChangeArrowheads="1"/>
          </p:cNvSpPr>
          <p:nvPr/>
        </p:nvSpPr>
        <p:spPr bwMode="auto">
          <a:xfrm>
            <a:off x="228600" y="457200"/>
            <a:ext cx="4724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National Register Criteria</a:t>
            </a:r>
          </a:p>
        </p:txBody>
      </p:sp>
      <p:sp>
        <p:nvSpPr>
          <p:cNvPr id="78851" name="TextBox 5"/>
          <p:cNvSpPr txBox="1">
            <a:spLocks noChangeArrowheads="1"/>
          </p:cNvSpPr>
          <p:nvPr/>
        </p:nvSpPr>
        <p:spPr bwMode="auto">
          <a:xfrm>
            <a:off x="381000" y="1219200"/>
            <a:ext cx="4800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A building can be placed on the National Register if it is…</a:t>
            </a:r>
          </a:p>
          <a:p>
            <a:pPr eaLnBrk="1" hangingPunct="1"/>
            <a:r>
              <a:rPr lang="en-US" altLang="en-US" sz="2400">
                <a:solidFill>
                  <a:schemeClr val="bg1"/>
                </a:solidFill>
              </a:rPr>
              <a:t>1 – </a:t>
            </a:r>
            <a:r>
              <a:rPr lang="en-US" altLang="en-US" sz="2400" b="1">
                <a:solidFill>
                  <a:schemeClr val="bg1"/>
                </a:solidFill>
              </a:rPr>
              <a:t>Old</a:t>
            </a:r>
            <a:r>
              <a:rPr lang="en-US" altLang="en-US" sz="2400">
                <a:solidFill>
                  <a:schemeClr val="bg1"/>
                </a:solidFill>
              </a:rPr>
              <a:t> enough</a:t>
            </a:r>
          </a:p>
          <a:p>
            <a:pPr eaLnBrk="1" hangingPunct="1"/>
            <a:r>
              <a:rPr lang="en-US" altLang="en-US" sz="2400">
                <a:solidFill>
                  <a:schemeClr val="bg1"/>
                </a:solidFill>
              </a:rPr>
              <a:t>2 – </a:t>
            </a:r>
            <a:r>
              <a:rPr lang="en-US" altLang="en-US" sz="2400" b="1">
                <a:solidFill>
                  <a:schemeClr val="bg1"/>
                </a:solidFill>
              </a:rPr>
              <a:t>Significant</a:t>
            </a:r>
            <a:r>
              <a:rPr lang="en-US" altLang="en-US" sz="2400">
                <a:solidFill>
                  <a:schemeClr val="bg1"/>
                </a:solidFill>
              </a:rPr>
              <a:t> enough</a:t>
            </a:r>
          </a:p>
          <a:p>
            <a:pPr eaLnBrk="1" hangingPunct="1"/>
            <a:r>
              <a:rPr lang="en-US" altLang="en-US" sz="2400">
                <a:solidFill>
                  <a:schemeClr val="bg1"/>
                </a:solidFill>
              </a:rPr>
              <a:t>3 – </a:t>
            </a:r>
            <a:r>
              <a:rPr lang="en-US" altLang="en-US" sz="2400" b="1">
                <a:solidFill>
                  <a:schemeClr val="bg1"/>
                </a:solidFill>
              </a:rPr>
              <a:t>Intact</a:t>
            </a:r>
            <a:r>
              <a:rPr lang="en-US" altLang="en-US" sz="2400">
                <a:solidFill>
                  <a:schemeClr val="bg1"/>
                </a:solidFill>
              </a:rPr>
              <a:t> enough</a:t>
            </a:r>
          </a:p>
          <a:p>
            <a:pPr eaLnBrk="1" hangingPunct="1"/>
            <a:endParaRPr lang="en-US" altLang="en-US" sz="2400">
              <a:solidFill>
                <a:schemeClr val="bg1"/>
              </a:solidFill>
            </a:endParaRPr>
          </a:p>
          <a:p>
            <a:pPr eaLnBrk="1" hangingPunct="1"/>
            <a:r>
              <a:rPr lang="en-US" altLang="en-US" sz="2400">
                <a:solidFill>
                  <a:schemeClr val="bg1"/>
                </a:solidFill>
              </a:rPr>
              <a:t>If the building is already in a NR historic district, you can get the 20% credit if the building is…</a:t>
            </a:r>
          </a:p>
          <a:p>
            <a:pPr eaLnBrk="1" hangingPunct="1"/>
            <a:r>
              <a:rPr lang="en-US" altLang="en-US" sz="2400">
                <a:solidFill>
                  <a:schemeClr val="bg1"/>
                </a:solidFill>
              </a:rPr>
              <a:t>1 – Listed as contributing OR</a:t>
            </a:r>
            <a:endParaRPr lang="en-US" altLang="en-US" sz="2400" b="1">
              <a:solidFill>
                <a:schemeClr val="bg1"/>
              </a:solidFill>
            </a:endParaRPr>
          </a:p>
          <a:p>
            <a:pPr eaLnBrk="1" hangingPunct="1"/>
            <a:r>
              <a:rPr lang="en-US" altLang="en-US" sz="2400">
                <a:solidFill>
                  <a:schemeClr val="bg1"/>
                </a:solidFill>
              </a:rPr>
              <a:t>2 –</a:t>
            </a:r>
            <a:r>
              <a:rPr lang="en-US" altLang="en-US" sz="2400" b="1">
                <a:solidFill>
                  <a:schemeClr val="bg1"/>
                </a:solidFill>
              </a:rPr>
              <a:t>Old </a:t>
            </a:r>
            <a:r>
              <a:rPr lang="en-US" altLang="en-US" sz="2400">
                <a:solidFill>
                  <a:schemeClr val="bg1"/>
                </a:solidFill>
              </a:rPr>
              <a:t>and </a:t>
            </a:r>
            <a:r>
              <a:rPr lang="en-US" altLang="en-US" sz="2400" b="1">
                <a:solidFill>
                  <a:schemeClr val="bg1"/>
                </a:solidFill>
              </a:rPr>
              <a:t>Intact</a:t>
            </a:r>
            <a:r>
              <a:rPr lang="en-US" altLang="en-US" sz="2400">
                <a:solidFill>
                  <a:schemeClr val="bg1"/>
                </a:solidFill>
              </a:rPr>
              <a:t> enough</a:t>
            </a:r>
          </a:p>
        </p:txBody>
      </p:sp>
      <p:pic>
        <p:nvPicPr>
          <p:cNvPr id="78852" name="Picture 5" descr="Pages from 820027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228600"/>
            <a:ext cx="3829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Pages from 820027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150" y="2971800"/>
            <a:ext cx="3829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9" descr="slipcove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352800"/>
            <a:ext cx="24384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#1 – Your building has to be eligible</a:t>
            </a:r>
          </a:p>
        </p:txBody>
      </p:sp>
      <p:sp>
        <p:nvSpPr>
          <p:cNvPr id="78856"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38</a:t>
            </a:r>
          </a:p>
        </p:txBody>
      </p:sp>
      <p:sp>
        <p:nvSpPr>
          <p:cNvPr id="78857" name="TextBox 5"/>
          <p:cNvSpPr txBox="1">
            <a:spLocks noChangeArrowheads="1"/>
          </p:cNvSpPr>
          <p:nvPr/>
        </p:nvSpPr>
        <p:spPr bwMode="auto">
          <a:xfrm>
            <a:off x="5029200" y="5757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Georgetown, KY</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4"/>
          <p:cNvSpPr txBox="1">
            <a:spLocks noChangeArrowheads="1"/>
          </p:cNvSpPr>
          <p:nvPr/>
        </p:nvSpPr>
        <p:spPr bwMode="auto">
          <a:xfrm>
            <a:off x="228600" y="533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latin typeface="Arial Narrow" panose="020B0606020202030204" pitchFamily="34" charset="0"/>
              </a:rPr>
              <a:t>Rehabilitation</a:t>
            </a:r>
            <a:r>
              <a:rPr lang="en-US" altLang="en-US" sz="3000">
                <a:solidFill>
                  <a:schemeClr val="bg1"/>
                </a:solidFill>
              </a:rPr>
              <a:t> Standard</a:t>
            </a:r>
          </a:p>
        </p:txBody>
      </p:sp>
      <p:pic>
        <p:nvPicPr>
          <p:cNvPr id="80899" name="Picture 10" descr="slipcover-combo-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106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#1 – Your building has to be eligible</a:t>
            </a:r>
          </a:p>
        </p:txBody>
      </p:sp>
      <p:sp>
        <p:nvSpPr>
          <p:cNvPr id="80901"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39</a:t>
            </a:r>
          </a:p>
        </p:txBody>
      </p:sp>
      <p:sp>
        <p:nvSpPr>
          <p:cNvPr id="80902" name="TextBox 5"/>
          <p:cNvSpPr txBox="1">
            <a:spLocks noChangeArrowheads="1"/>
          </p:cNvSpPr>
          <p:nvPr/>
        </p:nvSpPr>
        <p:spPr bwMode="auto">
          <a:xfrm>
            <a:off x="152400" y="45720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Georgetown, KY</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9219" name="TextBox 8"/>
          <p:cNvSpPr txBox="1">
            <a:spLocks noChangeArrowheads="1"/>
          </p:cNvSpPr>
          <p:nvPr/>
        </p:nvSpPr>
        <p:spPr bwMode="auto">
          <a:xfrm>
            <a:off x="381000" y="1371600"/>
            <a:ext cx="4038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Kentucky had 26 projects successfully completed that earned a 20% federal tax credit with investments totaling $128,438,374.  </a:t>
            </a:r>
          </a:p>
          <a:p>
            <a:pPr eaLnBrk="1" hangingPunct="1"/>
            <a:endParaRPr lang="en-US" altLang="en-US" sz="2400">
              <a:solidFill>
                <a:schemeClr val="bg1"/>
              </a:solidFill>
            </a:endParaRPr>
          </a:p>
          <a:p>
            <a:pPr eaLnBrk="1" hangingPunct="1"/>
            <a:r>
              <a:rPr lang="en-US" altLang="en-US" sz="2400">
                <a:solidFill>
                  <a:schemeClr val="bg1"/>
                </a:solidFill>
              </a:rPr>
              <a:t>KY ranked 13</a:t>
            </a:r>
            <a:r>
              <a:rPr lang="en-US" altLang="en-US" sz="2400" baseline="30000">
                <a:solidFill>
                  <a:schemeClr val="bg1"/>
                </a:solidFill>
              </a:rPr>
              <a:t>th</a:t>
            </a:r>
            <a:r>
              <a:rPr lang="en-US" altLang="en-US" sz="2400">
                <a:solidFill>
                  <a:schemeClr val="bg1"/>
                </a:solidFill>
              </a:rPr>
              <a:t> nationally in the number of successfully completed projects.</a:t>
            </a:r>
            <a:endParaRPr lang="en-US" altLang="en-US" sz="2400"/>
          </a:p>
        </p:txBody>
      </p:sp>
      <p:sp>
        <p:nvSpPr>
          <p:cNvPr id="9220" name="TextBox 11"/>
          <p:cNvSpPr txBox="1">
            <a:spLocks noChangeArrowheads="1"/>
          </p:cNvSpPr>
          <p:nvPr/>
        </p:nvSpPr>
        <p:spPr bwMode="auto">
          <a:xfrm>
            <a:off x="228600" y="533400"/>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In FY2017 alone… </a:t>
            </a:r>
            <a:endParaRPr lang="en-US" altLang="en-US" sz="3000">
              <a:solidFill>
                <a:schemeClr val="bg1"/>
              </a:solidFill>
            </a:endParaRPr>
          </a:p>
        </p:txBody>
      </p:sp>
      <p:pic>
        <p:nvPicPr>
          <p:cNvPr id="9221" name="Picture 12" descr="mainstreet-danvil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14400"/>
            <a:ext cx="43688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5" descr="mainstreet-paducah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124200"/>
            <a:ext cx="4343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a:t>
            </a:r>
          </a:p>
        </p:txBody>
      </p:sp>
      <p:sp>
        <p:nvSpPr>
          <p:cNvPr id="9224" name="TextBox 5"/>
          <p:cNvSpPr txBox="1">
            <a:spLocks noChangeArrowheads="1"/>
          </p:cNvSpPr>
          <p:nvPr/>
        </p:nvSpPr>
        <p:spPr bwMode="auto">
          <a:xfrm>
            <a:off x="4419600" y="28622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Danville, KY</a:t>
            </a:r>
          </a:p>
        </p:txBody>
      </p:sp>
      <p:sp>
        <p:nvSpPr>
          <p:cNvPr id="9225" name="TextBox 5"/>
          <p:cNvSpPr txBox="1">
            <a:spLocks noChangeArrowheads="1"/>
          </p:cNvSpPr>
          <p:nvPr/>
        </p:nvSpPr>
        <p:spPr bwMode="auto">
          <a:xfrm>
            <a:off x="4419600" y="5029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Paducah, KY</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4"/>
          <p:cNvSpPr txBox="1">
            <a:spLocks noChangeArrowheads="1"/>
          </p:cNvSpPr>
          <p:nvPr/>
        </p:nvSpPr>
        <p:spPr bwMode="auto">
          <a:xfrm>
            <a:off x="228600" y="533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i="1">
                <a:solidFill>
                  <a:schemeClr val="bg1"/>
                </a:solidFill>
              </a:rPr>
              <a:t>#2 </a:t>
            </a:r>
            <a:r>
              <a:rPr lang="en-US" altLang="en-US" sz="3000">
                <a:solidFill>
                  <a:schemeClr val="bg1"/>
                </a:solidFill>
              </a:rPr>
              <a:t>– What is a </a:t>
            </a:r>
            <a:r>
              <a:rPr lang="en-US" altLang="en-US" sz="3200">
                <a:solidFill>
                  <a:schemeClr val="bg1"/>
                </a:solidFill>
              </a:rPr>
              <a:t>substantial investment</a:t>
            </a:r>
            <a:r>
              <a:rPr lang="en-US" altLang="en-US" sz="3000">
                <a:solidFill>
                  <a:schemeClr val="bg1"/>
                </a:solidFill>
              </a:rPr>
              <a:t>?</a:t>
            </a:r>
          </a:p>
        </p:txBody>
      </p:sp>
      <p:sp>
        <p:nvSpPr>
          <p:cNvPr id="82947" name="TextBox 5"/>
          <p:cNvSpPr txBox="1">
            <a:spLocks noChangeArrowheads="1"/>
          </p:cNvSpPr>
          <p:nvPr/>
        </p:nvSpPr>
        <p:spPr bwMode="auto">
          <a:xfrm>
            <a:off x="533400" y="12954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Kentucky’s owner-occupied residential credit requires  $20k in eligible expenditures within a 24 month period</a:t>
            </a:r>
          </a:p>
          <a:p>
            <a:pPr eaLnBrk="1" hangingPunct="1"/>
            <a:endParaRPr lang="en-US" altLang="en-US" sz="2400">
              <a:solidFill>
                <a:schemeClr val="bg1"/>
              </a:solidFill>
            </a:endParaRPr>
          </a:p>
          <a:p>
            <a:pPr eaLnBrk="1" hangingPunct="1"/>
            <a:r>
              <a:rPr lang="en-US" altLang="en-US" sz="2400">
                <a:solidFill>
                  <a:schemeClr val="bg1"/>
                </a:solidFill>
              </a:rPr>
              <a:t>Kentucky’s credit for non-profits or local governments also requires $20k in eligible expenditures within a 24 month period</a:t>
            </a:r>
          </a:p>
          <a:p>
            <a:pPr eaLnBrk="1" hangingPunct="1"/>
            <a:endParaRPr lang="en-US" altLang="en-US" sz="2400">
              <a:solidFill>
                <a:schemeClr val="bg1"/>
              </a:solidFill>
            </a:endParaRPr>
          </a:p>
          <a:p>
            <a:pPr eaLnBrk="1" hangingPunct="1"/>
            <a:r>
              <a:rPr lang="en-US" altLang="en-US" sz="2400">
                <a:solidFill>
                  <a:schemeClr val="bg1"/>
                </a:solidFill>
              </a:rPr>
              <a:t>For commercial properties, both Kentucky and the Federal credit require that you spend either $20k or the </a:t>
            </a:r>
            <a:r>
              <a:rPr lang="en-US" altLang="en-US" sz="2400" b="1">
                <a:solidFill>
                  <a:schemeClr val="bg1"/>
                </a:solidFill>
              </a:rPr>
              <a:t>adjusted basis</a:t>
            </a:r>
            <a:r>
              <a:rPr lang="en-US" altLang="en-US" sz="2400">
                <a:solidFill>
                  <a:schemeClr val="bg1"/>
                </a:solidFill>
              </a:rPr>
              <a:t>, whichever is higher.</a:t>
            </a:r>
          </a:p>
        </p:txBody>
      </p:sp>
      <p:sp>
        <p:nvSpPr>
          <p:cNvPr id="82948"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#2 – Making a substantial investment</a:t>
            </a:r>
          </a:p>
        </p:txBody>
      </p:sp>
      <p:sp>
        <p:nvSpPr>
          <p:cNvPr id="8294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40</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is “</a:t>
            </a:r>
            <a:r>
              <a:rPr lang="en-US" altLang="en-US" sz="3000" i="1">
                <a:solidFill>
                  <a:schemeClr val="bg1"/>
                </a:solidFill>
              </a:rPr>
              <a:t>The</a:t>
            </a:r>
            <a:r>
              <a:rPr lang="en-US" altLang="en-US" sz="3000">
                <a:solidFill>
                  <a:schemeClr val="bg1"/>
                </a:solidFill>
              </a:rPr>
              <a:t> </a:t>
            </a:r>
            <a:r>
              <a:rPr lang="en-US" altLang="en-US" sz="3000" i="1">
                <a:solidFill>
                  <a:schemeClr val="bg1"/>
                </a:solidFill>
              </a:rPr>
              <a:t>Adjusted Basis”</a:t>
            </a:r>
            <a:r>
              <a:rPr lang="en-US" altLang="en-US" sz="3000">
                <a:solidFill>
                  <a:schemeClr val="bg1"/>
                </a:solidFill>
              </a:rPr>
              <a:t>?</a:t>
            </a:r>
          </a:p>
        </p:txBody>
      </p:sp>
      <p:sp>
        <p:nvSpPr>
          <p:cNvPr id="6" name="TextBox 5"/>
          <p:cNvSpPr txBox="1"/>
          <p:nvPr/>
        </p:nvSpPr>
        <p:spPr>
          <a:xfrm>
            <a:off x="533400" y="1295400"/>
            <a:ext cx="7772400" cy="4278313"/>
          </a:xfrm>
          <a:prstGeom prst="rect">
            <a:avLst/>
          </a:prstGeom>
          <a:noFill/>
        </p:spPr>
        <p:txBody>
          <a:bodyPr>
            <a:spAutoFit/>
          </a:bodyPr>
          <a:lstStyle/>
          <a:p>
            <a:pPr eaLnBrk="1" hangingPunct="1">
              <a:defRPr/>
            </a:pPr>
            <a:r>
              <a:rPr lang="en-US" sz="2400" dirty="0">
                <a:solidFill>
                  <a:schemeClr val="bg1"/>
                </a:solidFill>
                <a:latin typeface="Arial" charset="0"/>
                <a:cs typeface="+mn-cs"/>
              </a:rPr>
              <a:t>This is an accounting term…</a:t>
            </a:r>
          </a:p>
          <a:p>
            <a:pPr eaLnBrk="1" hangingPunct="1">
              <a:defRPr/>
            </a:pPr>
            <a:r>
              <a:rPr lang="en-US" sz="2200" i="1" dirty="0">
                <a:solidFill>
                  <a:schemeClr val="bg1"/>
                </a:solidFill>
                <a:latin typeface="+mj-lt"/>
                <a:cs typeface="+mn-cs"/>
              </a:rPr>
              <a:t>The adjusted basis of a building is the cost of the property (excluding land) plus or minus adjustments to basis. The County Assessor's office would be able to provide a building to land value ratio. Increases to basis include capital improvements, legal fees incurred in perfecting title, zoning costs, etc. Decreases to basis include deductions previously allowed or allowable for depreciation. See Treasury Regulation 1.48- 12(b)(2)(iii). </a:t>
            </a:r>
          </a:p>
          <a:p>
            <a:pPr eaLnBrk="1" hangingPunct="1">
              <a:defRPr/>
            </a:pPr>
            <a:endParaRPr lang="en-US" sz="2000" i="1" dirty="0">
              <a:solidFill>
                <a:schemeClr val="bg1"/>
              </a:solidFill>
              <a:latin typeface="Arial" charset="0"/>
              <a:cs typeface="+mn-cs"/>
            </a:endParaRPr>
          </a:p>
          <a:p>
            <a:pPr eaLnBrk="1" hangingPunct="1">
              <a:defRPr/>
            </a:pPr>
            <a:r>
              <a:rPr lang="en-US" sz="2400" dirty="0">
                <a:solidFill>
                  <a:schemeClr val="bg1"/>
                </a:solidFill>
                <a:latin typeface="Arial" charset="0"/>
                <a:cs typeface="+mn-cs"/>
              </a:rPr>
              <a:t>Basically, this is the purchase price of the building, minus the cost of the land, plus any past improvements minus any depreciation you have taken on the building since you have owned it.</a:t>
            </a:r>
          </a:p>
        </p:txBody>
      </p:sp>
      <p:sp>
        <p:nvSpPr>
          <p:cNvPr id="8499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#2 – Making a substantial investment</a:t>
            </a:r>
          </a:p>
        </p:txBody>
      </p:sp>
      <p:sp>
        <p:nvSpPr>
          <p:cNvPr id="8499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41</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4"/>
          <p:cNvSpPr txBox="1">
            <a:spLocks noChangeArrowheads="1"/>
          </p:cNvSpPr>
          <p:nvPr/>
        </p:nvSpPr>
        <p:spPr bwMode="auto">
          <a:xfrm>
            <a:off x="228600" y="381000"/>
            <a:ext cx="571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expenditures are eligible?</a:t>
            </a:r>
          </a:p>
        </p:txBody>
      </p:sp>
      <p:sp>
        <p:nvSpPr>
          <p:cNvPr id="87043" name="TextBox 5"/>
          <p:cNvSpPr txBox="1">
            <a:spLocks noChangeArrowheads="1"/>
          </p:cNvSpPr>
          <p:nvPr/>
        </p:nvSpPr>
        <p:spPr bwMode="auto">
          <a:xfrm>
            <a:off x="533400" y="1295400"/>
            <a:ext cx="4876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Anything for your historic building!</a:t>
            </a:r>
          </a:p>
          <a:p>
            <a:pPr eaLnBrk="1" hangingPunct="1"/>
            <a:endParaRPr lang="en-US" altLang="en-US" sz="2400">
              <a:solidFill>
                <a:schemeClr val="bg1"/>
              </a:solidFill>
            </a:endParaRPr>
          </a:p>
          <a:p>
            <a:pPr eaLnBrk="1" hangingPunct="1"/>
            <a:r>
              <a:rPr lang="en-US" altLang="en-US" sz="2400">
                <a:solidFill>
                  <a:schemeClr val="bg1"/>
                </a:solidFill>
              </a:rPr>
              <a:t>This includes new mechanical systems, roofs, plumbing, wiring, lighting, chimneys, stairs, elevators, sprinkling systems, fire escapes, walls, floors, ceilings, and even painting.</a:t>
            </a:r>
          </a:p>
          <a:p>
            <a:pPr eaLnBrk="1" hangingPunct="1"/>
            <a:r>
              <a:rPr lang="en-US" altLang="en-US" sz="2400">
                <a:solidFill>
                  <a:schemeClr val="bg1"/>
                </a:solidFill>
              </a:rPr>
              <a:t> </a:t>
            </a:r>
          </a:p>
          <a:p>
            <a:pPr eaLnBrk="1" hangingPunct="1"/>
            <a:r>
              <a:rPr lang="en-US" altLang="en-US" sz="2400">
                <a:solidFill>
                  <a:schemeClr val="bg1"/>
                </a:solidFill>
              </a:rPr>
              <a:t>It is also "soft costs" like architect, engineering and developer fees.</a:t>
            </a:r>
          </a:p>
          <a:p>
            <a:pPr eaLnBrk="1" hangingPunct="1"/>
            <a:endParaRPr lang="en-US" altLang="en-US" sz="2400">
              <a:solidFill>
                <a:schemeClr val="bg1"/>
              </a:solidFill>
            </a:endParaRPr>
          </a:p>
        </p:txBody>
      </p:sp>
      <p:pic>
        <p:nvPicPr>
          <p:cNvPr id="87044" name="Picture 6" descr="elements3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elements7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352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descr="elements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9812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#2 – Making a substantial investment</a:t>
            </a:r>
          </a:p>
        </p:txBody>
      </p:sp>
      <p:sp>
        <p:nvSpPr>
          <p:cNvPr id="8704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42</a:t>
            </a:r>
          </a:p>
        </p:txBody>
      </p:sp>
      <p:sp>
        <p:nvSpPr>
          <p:cNvPr id="87049" name="TextBox 8"/>
          <p:cNvSpPr txBox="1">
            <a:spLocks noChangeArrowheads="1"/>
          </p:cNvSpPr>
          <p:nvPr/>
        </p:nvSpPr>
        <p:spPr bwMode="auto">
          <a:xfrm>
            <a:off x="6248400" y="56388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Marine Hospital, Louisville, KY</a:t>
            </a:r>
          </a:p>
        </p:txBody>
      </p:sp>
      <p:sp>
        <p:nvSpPr>
          <p:cNvPr id="87050" name="TextBox 9"/>
          <p:cNvSpPr txBox="1">
            <a:spLocks noChangeArrowheads="1"/>
          </p:cNvSpPr>
          <p:nvPr/>
        </p:nvSpPr>
        <p:spPr bwMode="auto">
          <a:xfrm>
            <a:off x="4800600" y="43100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Squire Erick Hs, Louisville, KY</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4"/>
          <p:cNvSpPr txBox="1">
            <a:spLocks noChangeArrowheads="1"/>
          </p:cNvSpPr>
          <p:nvPr/>
        </p:nvSpPr>
        <p:spPr bwMode="auto">
          <a:xfrm>
            <a:off x="228600" y="381000"/>
            <a:ext cx="6248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expenditures aren’t eligible?</a:t>
            </a:r>
          </a:p>
        </p:txBody>
      </p:sp>
      <p:sp>
        <p:nvSpPr>
          <p:cNvPr id="89091" name="TextBox 5"/>
          <p:cNvSpPr txBox="1">
            <a:spLocks noChangeArrowheads="1"/>
          </p:cNvSpPr>
          <p:nvPr/>
        </p:nvSpPr>
        <p:spPr bwMode="auto">
          <a:xfrm>
            <a:off x="533400" y="1295400"/>
            <a:ext cx="5410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New additions or new building costs</a:t>
            </a:r>
          </a:p>
          <a:p>
            <a:pPr eaLnBrk="1" hangingPunct="1"/>
            <a:r>
              <a:rPr lang="en-US" altLang="en-US" sz="2400">
                <a:solidFill>
                  <a:schemeClr val="bg1"/>
                </a:solidFill>
              </a:rPr>
              <a:t>Demolition costs </a:t>
            </a:r>
          </a:p>
          <a:p>
            <a:pPr eaLnBrk="1" hangingPunct="1"/>
            <a:r>
              <a:rPr lang="en-US" altLang="en-US" sz="2400">
                <a:solidFill>
                  <a:schemeClr val="bg1"/>
                </a:solidFill>
              </a:rPr>
              <a:t>Parking lots or sidewalks </a:t>
            </a:r>
          </a:p>
          <a:p>
            <a:pPr eaLnBrk="1" hangingPunct="1"/>
            <a:r>
              <a:rPr lang="en-US" altLang="en-US" sz="2400">
                <a:solidFill>
                  <a:schemeClr val="bg1"/>
                </a:solidFill>
              </a:rPr>
              <a:t>Retaining walls or fencing </a:t>
            </a:r>
          </a:p>
          <a:p>
            <a:pPr eaLnBrk="1" hangingPunct="1"/>
            <a:r>
              <a:rPr lang="en-US" altLang="en-US" sz="2400">
                <a:solidFill>
                  <a:schemeClr val="bg1"/>
                </a:solidFill>
              </a:rPr>
              <a:t>Landscaping </a:t>
            </a:r>
          </a:p>
          <a:p>
            <a:pPr eaLnBrk="1" hangingPunct="1"/>
            <a:r>
              <a:rPr lang="en-US" altLang="en-US" sz="2400">
                <a:solidFill>
                  <a:schemeClr val="bg1"/>
                </a:solidFill>
              </a:rPr>
              <a:t>Acquisition costs </a:t>
            </a:r>
          </a:p>
          <a:p>
            <a:pPr eaLnBrk="1" hangingPunct="1"/>
            <a:r>
              <a:rPr lang="en-US" altLang="en-US" sz="2400">
                <a:solidFill>
                  <a:schemeClr val="bg1"/>
                </a:solidFill>
              </a:rPr>
              <a:t>Non permanent items like </a:t>
            </a:r>
          </a:p>
          <a:p>
            <a:pPr eaLnBrk="1" hangingPunct="1"/>
            <a:r>
              <a:rPr lang="en-US" altLang="en-US" sz="2400">
                <a:solidFill>
                  <a:schemeClr val="bg1"/>
                </a:solidFill>
              </a:rPr>
              <a:t>   appliances, cabinets </a:t>
            </a:r>
          </a:p>
          <a:p>
            <a:pPr eaLnBrk="1" hangingPunct="1"/>
            <a:r>
              <a:rPr lang="en-US" altLang="en-US" sz="2400">
                <a:solidFill>
                  <a:schemeClr val="bg1"/>
                </a:solidFill>
              </a:rPr>
              <a:t>   or carpeting </a:t>
            </a:r>
          </a:p>
          <a:p>
            <a:pPr eaLnBrk="1" hangingPunct="1"/>
            <a:endParaRPr lang="en-US" altLang="en-US" sz="2400">
              <a:solidFill>
                <a:schemeClr val="bg1"/>
              </a:solidFill>
            </a:endParaRPr>
          </a:p>
        </p:txBody>
      </p:sp>
      <p:pic>
        <p:nvPicPr>
          <p:cNvPr id="89092" name="Picture 10" descr="demolition3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#2 – Making a substantial investment</a:t>
            </a:r>
          </a:p>
        </p:txBody>
      </p:sp>
      <p:sp>
        <p:nvSpPr>
          <p:cNvPr id="89094"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43</a:t>
            </a:r>
          </a:p>
        </p:txBody>
      </p:sp>
      <p:pic>
        <p:nvPicPr>
          <p:cNvPr id="89095" name="Picture 7" descr="comm01-go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90800"/>
            <a:ext cx="4292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existin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4765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i="1">
                <a:solidFill>
                  <a:schemeClr val="bg1"/>
                </a:solidFill>
              </a:rPr>
              <a:t>#3 </a:t>
            </a:r>
            <a:r>
              <a:rPr lang="en-US" altLang="en-US" sz="3000">
                <a:solidFill>
                  <a:schemeClr val="bg1"/>
                </a:solidFill>
              </a:rPr>
              <a:t>– You have to follow the Standards</a:t>
            </a:r>
          </a:p>
        </p:txBody>
      </p:sp>
      <p:sp>
        <p:nvSpPr>
          <p:cNvPr id="91140" name="TextBox 5"/>
          <p:cNvSpPr txBox="1">
            <a:spLocks noChangeArrowheads="1"/>
          </p:cNvSpPr>
          <p:nvPr/>
        </p:nvSpPr>
        <p:spPr bwMode="auto">
          <a:xfrm>
            <a:off x="533400" y="1219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solidFill>
                  <a:schemeClr val="bg1"/>
                </a:solidFill>
              </a:rPr>
              <a:t>The NPS has four different standards, but the Rehabilitation Standard is the one that must be followed for State and Federal Tax Credits…</a:t>
            </a:r>
          </a:p>
        </p:txBody>
      </p:sp>
      <p:pic>
        <p:nvPicPr>
          <p:cNvPr id="91141" name="Picture 7" descr="Lebanon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124200"/>
            <a:ext cx="30289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descr="element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33600"/>
            <a:ext cx="194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pic>
        <p:nvPicPr>
          <p:cNvPr id="91144" name="Picture 10" descr="barn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1242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44</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1"/>
          <p:cNvSpPr>
            <a:spLocks noChangeArrowheads="1"/>
          </p:cNvSpPr>
          <p:nvPr/>
        </p:nvSpPr>
        <p:spPr bwMode="auto">
          <a:xfrm>
            <a:off x="533400" y="3048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buFontTx/>
              <a:buChar char="•"/>
            </a:pPr>
            <a:endParaRPr lang="en-US" altLang="en-US" sz="2000">
              <a:solidFill>
                <a:srgbClr val="C0C0C0"/>
              </a:solidFill>
            </a:endParaRPr>
          </a:p>
          <a:p>
            <a:pPr eaLnBrk="1" hangingPunct="1">
              <a:lnSpc>
                <a:spcPct val="80000"/>
              </a:lnSpc>
              <a:spcBef>
                <a:spcPct val="20000"/>
              </a:spcBef>
              <a:buFontTx/>
              <a:buChar char="•"/>
            </a:pPr>
            <a:endParaRPr lang="en-US" altLang="en-US" sz="2000"/>
          </a:p>
          <a:p>
            <a:pPr eaLnBrk="1" hangingPunct="1">
              <a:lnSpc>
                <a:spcPct val="80000"/>
              </a:lnSpc>
              <a:spcBef>
                <a:spcPct val="20000"/>
              </a:spcBef>
            </a:pPr>
            <a:endParaRPr lang="en-US" altLang="en-US" sz="2000"/>
          </a:p>
          <a:p>
            <a:pPr eaLnBrk="1" hangingPunct="1">
              <a:lnSpc>
                <a:spcPct val="80000"/>
              </a:lnSpc>
              <a:spcBef>
                <a:spcPct val="20000"/>
              </a:spcBef>
              <a:buFontTx/>
              <a:buChar char="•"/>
            </a:pPr>
            <a:endParaRPr lang="en-US" altLang="en-US" sz="2000"/>
          </a:p>
        </p:txBody>
      </p:sp>
      <p:sp>
        <p:nvSpPr>
          <p:cNvPr id="93187" name="Rectangle 3"/>
          <p:cNvSpPr>
            <a:spLocks noChangeArrowheads="1"/>
          </p:cNvSpPr>
          <p:nvPr/>
        </p:nvSpPr>
        <p:spPr bwMode="auto">
          <a:xfrm>
            <a:off x="381000" y="533400"/>
            <a:ext cx="82296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chemeClr val="bg1"/>
                </a:solidFill>
              </a:rPr>
              <a:t>Preservation </a:t>
            </a:r>
            <a:r>
              <a:rPr lang="en-US" altLang="en-US" sz="2200" b="1">
                <a:solidFill>
                  <a:schemeClr val="bg1"/>
                </a:solidFill>
              </a:rPr>
              <a:t>- </a:t>
            </a:r>
            <a:r>
              <a:rPr lang="en-US" altLang="en-US" sz="2200">
                <a:solidFill>
                  <a:schemeClr val="bg1"/>
                </a:solidFill>
              </a:rPr>
              <a:t>focuses on the maintenance and repair of existing historic materials and retention of a property's form as it has evolved over time. (Protection and Stabilization have now been consolidated under this treatment.)</a:t>
            </a:r>
          </a:p>
          <a:p>
            <a:pPr eaLnBrk="1" hangingPunct="1"/>
            <a:r>
              <a:rPr lang="en-US" altLang="en-US" sz="2200">
                <a:solidFill>
                  <a:schemeClr val="bg1"/>
                </a:solidFill>
              </a:rPr>
              <a:t> </a:t>
            </a:r>
            <a:endParaRPr lang="en-US" altLang="en-US">
              <a:solidFill>
                <a:schemeClr val="bg1"/>
              </a:solidFill>
            </a:endParaRPr>
          </a:p>
          <a:p>
            <a:pPr eaLnBrk="1" hangingPunct="1"/>
            <a:r>
              <a:rPr lang="en-US" altLang="en-US" sz="2400" b="1">
                <a:solidFill>
                  <a:schemeClr val="bg1"/>
                </a:solidFill>
              </a:rPr>
              <a:t>Restoration</a:t>
            </a:r>
            <a:r>
              <a:rPr lang="en-US" altLang="en-US" sz="2200">
                <a:solidFill>
                  <a:schemeClr val="bg1"/>
                </a:solidFill>
              </a:rPr>
              <a:t> - depicts a property at a particular period of time in its history, while removing evidence of other periods. </a:t>
            </a:r>
          </a:p>
          <a:p>
            <a:pPr eaLnBrk="1" hangingPunct="1"/>
            <a:endParaRPr lang="en-US" altLang="en-US" sz="2200">
              <a:solidFill>
                <a:schemeClr val="bg1"/>
              </a:solidFill>
            </a:endParaRPr>
          </a:p>
          <a:p>
            <a:pPr eaLnBrk="1" hangingPunct="1"/>
            <a:r>
              <a:rPr lang="en-US" altLang="en-US" sz="2400" b="1">
                <a:solidFill>
                  <a:schemeClr val="bg1"/>
                </a:solidFill>
              </a:rPr>
              <a:t>Reconstruction</a:t>
            </a:r>
            <a:r>
              <a:rPr lang="en-US" altLang="en-US" sz="2400">
                <a:solidFill>
                  <a:schemeClr val="bg1"/>
                </a:solidFill>
              </a:rPr>
              <a:t> </a:t>
            </a:r>
            <a:r>
              <a:rPr lang="en-US" altLang="en-US" sz="2200">
                <a:solidFill>
                  <a:schemeClr val="bg1"/>
                </a:solidFill>
              </a:rPr>
              <a:t>- re-creates vanished or non-surviving portions of a property for interpretive purposes.</a:t>
            </a:r>
            <a:r>
              <a:rPr lang="en-US" altLang="en-US" sz="2400" b="1">
                <a:solidFill>
                  <a:schemeClr val="bg1"/>
                </a:solidFill>
              </a:rPr>
              <a:t> </a:t>
            </a:r>
          </a:p>
          <a:p>
            <a:pPr eaLnBrk="1" hangingPunct="1"/>
            <a:endParaRPr lang="en-US" altLang="en-US" sz="2400" b="1">
              <a:solidFill>
                <a:schemeClr val="bg1"/>
              </a:solidFill>
            </a:endParaRPr>
          </a:p>
          <a:p>
            <a:pPr eaLnBrk="1" hangingPunct="1"/>
            <a:r>
              <a:rPr lang="en-US" altLang="en-US" sz="2400" b="1">
                <a:solidFill>
                  <a:schemeClr val="bg1"/>
                </a:solidFill>
              </a:rPr>
              <a:t>Rehabilitation</a:t>
            </a:r>
            <a:r>
              <a:rPr lang="en-US" altLang="en-US" sz="2400">
                <a:solidFill>
                  <a:schemeClr val="bg1"/>
                </a:solidFill>
              </a:rPr>
              <a:t> - </a:t>
            </a:r>
            <a:r>
              <a:rPr lang="en-US" altLang="en-US" sz="2200">
                <a:solidFill>
                  <a:schemeClr val="bg1"/>
                </a:solidFill>
              </a:rPr>
              <a:t>acknowledges the need to alter or add to a historic property to meet continuing or changing uses while retaining the property's historic character. </a:t>
            </a:r>
          </a:p>
          <a:p>
            <a:pPr eaLnBrk="1" hangingPunct="1"/>
            <a:endParaRPr lang="en-US" altLang="en-US" sz="2200">
              <a:solidFill>
                <a:schemeClr val="bg1"/>
              </a:solidFill>
            </a:endParaRPr>
          </a:p>
          <a:p>
            <a:pPr eaLnBrk="1" hangingPunct="1"/>
            <a:endParaRPr lang="en-US" altLang="en-US" sz="2200">
              <a:solidFill>
                <a:schemeClr val="bg1"/>
              </a:solidFill>
            </a:endParaRPr>
          </a:p>
          <a:p>
            <a:pPr eaLnBrk="1" hangingPunct="1"/>
            <a:endParaRPr lang="en-US" altLang="en-US" sz="2200">
              <a:solidFill>
                <a:schemeClr val="bg1"/>
              </a:solidFill>
            </a:endParaRPr>
          </a:p>
        </p:txBody>
      </p:sp>
      <p:sp>
        <p:nvSpPr>
          <p:cNvPr id="93188"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9318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45</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4"/>
          <p:cNvSpPr txBox="1">
            <a:spLocks noChangeArrowheads="1"/>
          </p:cNvSpPr>
          <p:nvPr/>
        </p:nvSpPr>
        <p:spPr bwMode="auto">
          <a:xfrm>
            <a:off x="228600" y="533400"/>
            <a:ext cx="525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latin typeface="Arial Narrow" panose="020B0606020202030204" pitchFamily="34" charset="0"/>
              </a:rPr>
              <a:t>Rehabilitation</a:t>
            </a:r>
            <a:r>
              <a:rPr lang="en-US" altLang="en-US" sz="3000">
                <a:solidFill>
                  <a:schemeClr val="bg1"/>
                </a:solidFill>
              </a:rPr>
              <a:t> Standard</a:t>
            </a:r>
          </a:p>
        </p:txBody>
      </p:sp>
      <p:sp>
        <p:nvSpPr>
          <p:cNvPr id="95235" name="TextBox 5"/>
          <p:cNvSpPr txBox="1">
            <a:spLocks noChangeArrowheads="1"/>
          </p:cNvSpPr>
          <p:nvPr/>
        </p:nvSpPr>
        <p:spPr bwMode="auto">
          <a:xfrm>
            <a:off x="533400" y="1219200"/>
            <a:ext cx="4876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Rehabilitation is…</a:t>
            </a:r>
          </a:p>
          <a:p>
            <a:pPr eaLnBrk="1" hangingPunct="1"/>
            <a:r>
              <a:rPr lang="en-US" altLang="en-US" sz="2400">
                <a:solidFill>
                  <a:schemeClr val="bg1"/>
                </a:solidFill>
              </a:rPr>
              <a:t>The process of returning a property to a state of utility, through repair or alteration, which make possible an efficient contemporary use while preserving those portions and features of the property which are significant to its historic, architectural, and cultural values.</a:t>
            </a:r>
          </a:p>
          <a:p>
            <a:pPr eaLnBrk="1" hangingPunct="1"/>
            <a:endParaRPr lang="en-US" altLang="en-US" sz="2400">
              <a:solidFill>
                <a:schemeClr val="bg1"/>
              </a:solidFill>
            </a:endParaRPr>
          </a:p>
        </p:txBody>
      </p:sp>
      <p:pic>
        <p:nvPicPr>
          <p:cNvPr id="95236" name="Picture 6" descr="slipcover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3363913"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9523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46</a:t>
            </a:r>
          </a:p>
        </p:txBody>
      </p:sp>
      <p:sp>
        <p:nvSpPr>
          <p:cNvPr id="95239" name="TextBox 6"/>
          <p:cNvSpPr txBox="1">
            <a:spLocks noChangeArrowheads="1"/>
          </p:cNvSpPr>
          <p:nvPr/>
        </p:nvSpPr>
        <p:spPr bwMode="auto">
          <a:xfrm>
            <a:off x="5486400" y="4995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Georgetown, KY</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1"/>
          <p:cNvSpPr>
            <a:spLocks noChangeArrowheads="1"/>
          </p:cNvSpPr>
          <p:nvPr/>
        </p:nvSpPr>
        <p:spPr bwMode="auto">
          <a:xfrm>
            <a:off x="381000" y="1143000"/>
            <a:ext cx="838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buFontTx/>
              <a:buChar char="•"/>
            </a:pPr>
            <a:r>
              <a:rPr lang="en-US" altLang="en-US" sz="1900">
                <a:solidFill>
                  <a:schemeClr val="bg1"/>
                </a:solidFill>
              </a:rPr>
              <a:t>Property shall be used for its historic purpose or be placed in a new use that requires minimal change to the defining characteristics.</a:t>
            </a:r>
          </a:p>
          <a:p>
            <a:pPr eaLnBrk="1" hangingPunct="1">
              <a:lnSpc>
                <a:spcPct val="80000"/>
              </a:lnSpc>
              <a:spcBef>
                <a:spcPct val="20000"/>
              </a:spcBef>
              <a:buFontTx/>
              <a:buChar char="•"/>
            </a:pPr>
            <a:r>
              <a:rPr lang="en-US" altLang="en-US" sz="1900">
                <a:solidFill>
                  <a:schemeClr val="bg1"/>
                </a:solidFill>
              </a:rPr>
              <a:t>Historic character of a property shall be retained and preserved.</a:t>
            </a:r>
          </a:p>
          <a:p>
            <a:pPr eaLnBrk="1" hangingPunct="1">
              <a:lnSpc>
                <a:spcPct val="80000"/>
              </a:lnSpc>
              <a:spcBef>
                <a:spcPct val="20000"/>
              </a:spcBef>
              <a:buFontTx/>
              <a:buChar char="•"/>
            </a:pPr>
            <a:r>
              <a:rPr lang="en-US" altLang="en-US" sz="1900">
                <a:solidFill>
                  <a:schemeClr val="bg1"/>
                </a:solidFill>
              </a:rPr>
              <a:t>New changes that create a false sense of historical development shall not be undertaken.</a:t>
            </a:r>
          </a:p>
          <a:p>
            <a:pPr eaLnBrk="1" hangingPunct="1">
              <a:lnSpc>
                <a:spcPct val="80000"/>
              </a:lnSpc>
              <a:spcBef>
                <a:spcPct val="20000"/>
              </a:spcBef>
              <a:buFontTx/>
              <a:buChar char="•"/>
            </a:pPr>
            <a:r>
              <a:rPr lang="en-US" altLang="en-US" sz="1900">
                <a:solidFill>
                  <a:schemeClr val="bg1"/>
                </a:solidFill>
              </a:rPr>
              <a:t>Existing changes that have acquired historic significance in their own right shall be preserved.</a:t>
            </a:r>
          </a:p>
          <a:p>
            <a:pPr eaLnBrk="1" hangingPunct="1">
              <a:lnSpc>
                <a:spcPct val="80000"/>
              </a:lnSpc>
              <a:spcBef>
                <a:spcPct val="20000"/>
              </a:spcBef>
              <a:buFontTx/>
              <a:buChar char="•"/>
            </a:pPr>
            <a:r>
              <a:rPr lang="en-US" altLang="en-US" sz="1900">
                <a:solidFill>
                  <a:schemeClr val="bg1"/>
                </a:solidFill>
              </a:rPr>
              <a:t>Distinctive features, finishes, and construction techniques that characterize a historic property shall be preserved.</a:t>
            </a:r>
          </a:p>
          <a:p>
            <a:pPr eaLnBrk="1" hangingPunct="1">
              <a:lnSpc>
                <a:spcPct val="80000"/>
              </a:lnSpc>
              <a:spcBef>
                <a:spcPct val="20000"/>
              </a:spcBef>
              <a:buFontTx/>
              <a:buChar char="•"/>
            </a:pPr>
            <a:r>
              <a:rPr lang="en-US" altLang="en-US" sz="1900">
                <a:solidFill>
                  <a:schemeClr val="bg1"/>
                </a:solidFill>
              </a:rPr>
              <a:t>Deteriorated historic features shall be repaired rather than replaced.</a:t>
            </a:r>
          </a:p>
          <a:p>
            <a:pPr eaLnBrk="1" hangingPunct="1">
              <a:lnSpc>
                <a:spcPct val="80000"/>
              </a:lnSpc>
              <a:spcBef>
                <a:spcPct val="20000"/>
              </a:spcBef>
              <a:buFontTx/>
              <a:buChar char="•"/>
            </a:pPr>
            <a:r>
              <a:rPr lang="en-US" altLang="en-US" sz="1900">
                <a:solidFill>
                  <a:schemeClr val="bg1"/>
                </a:solidFill>
              </a:rPr>
              <a:t>Treatments that cause damage to historic materials shall not be used.</a:t>
            </a:r>
          </a:p>
          <a:p>
            <a:pPr eaLnBrk="1" hangingPunct="1">
              <a:lnSpc>
                <a:spcPct val="80000"/>
              </a:lnSpc>
              <a:spcBef>
                <a:spcPct val="20000"/>
              </a:spcBef>
              <a:buFontTx/>
              <a:buChar char="•"/>
            </a:pPr>
            <a:r>
              <a:rPr lang="en-US" altLang="en-US" sz="1900">
                <a:solidFill>
                  <a:schemeClr val="bg1"/>
                </a:solidFill>
              </a:rPr>
              <a:t>Significant archeological resources shall be protected and preserved.</a:t>
            </a:r>
          </a:p>
          <a:p>
            <a:pPr eaLnBrk="1" hangingPunct="1">
              <a:lnSpc>
                <a:spcPct val="80000"/>
              </a:lnSpc>
              <a:spcBef>
                <a:spcPct val="20000"/>
              </a:spcBef>
              <a:buFontTx/>
              <a:buChar char="•"/>
            </a:pPr>
            <a:r>
              <a:rPr lang="en-US" altLang="en-US" sz="1900">
                <a:solidFill>
                  <a:schemeClr val="bg1"/>
                </a:solidFill>
              </a:rPr>
              <a:t>New additions shall not destroy historic materials that characterize the property.  New work shall be differentiated from the old.</a:t>
            </a:r>
          </a:p>
          <a:p>
            <a:pPr eaLnBrk="1" hangingPunct="1">
              <a:lnSpc>
                <a:spcPct val="80000"/>
              </a:lnSpc>
              <a:spcBef>
                <a:spcPct val="20000"/>
              </a:spcBef>
              <a:buFontTx/>
              <a:buChar char="•"/>
            </a:pPr>
            <a:r>
              <a:rPr lang="en-US" altLang="en-US" sz="1900">
                <a:solidFill>
                  <a:schemeClr val="bg1"/>
                </a:solidFill>
              </a:rPr>
              <a:t>New additions shall be done in such a manner that if removed in the future, the essential form and integrity of the historic property and its environment would be unimpaired.</a:t>
            </a:r>
          </a:p>
        </p:txBody>
      </p:sp>
      <p:sp>
        <p:nvSpPr>
          <p:cNvPr id="97283" name="TextBox 4"/>
          <p:cNvSpPr txBox="1">
            <a:spLocks noChangeArrowheads="1"/>
          </p:cNvSpPr>
          <p:nvPr/>
        </p:nvSpPr>
        <p:spPr bwMode="auto">
          <a:xfrm>
            <a:off x="228600" y="4572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latin typeface="Arial Narrow" panose="020B0606020202030204" pitchFamily="34" charset="0"/>
              </a:rPr>
              <a:t>Ten points in the Rehabilitation</a:t>
            </a:r>
            <a:r>
              <a:rPr lang="en-US" altLang="en-US" sz="3000">
                <a:solidFill>
                  <a:schemeClr val="bg1"/>
                </a:solidFill>
              </a:rPr>
              <a:t> Standard</a:t>
            </a:r>
          </a:p>
        </p:txBody>
      </p:sp>
      <p:sp>
        <p:nvSpPr>
          <p:cNvPr id="9728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9728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47</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4"/>
          <p:cNvSpPr txBox="1">
            <a:spLocks noChangeArrowheads="1"/>
          </p:cNvSpPr>
          <p:nvPr/>
        </p:nvSpPr>
        <p:spPr bwMode="auto">
          <a:xfrm>
            <a:off x="685800" y="457200"/>
            <a:ext cx="86868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3200">
                <a:solidFill>
                  <a:schemeClr val="bg1"/>
                </a:solidFill>
              </a:rPr>
              <a:t>#1 - Property shall be used for its historic purpose or be placed in a new use that requires minimal change to the defining characteristics.</a:t>
            </a:r>
          </a:p>
        </p:txBody>
      </p:sp>
      <p:sp>
        <p:nvSpPr>
          <p:cNvPr id="99331"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9933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48</a:t>
            </a:r>
          </a:p>
        </p:txBody>
      </p:sp>
      <p:pic>
        <p:nvPicPr>
          <p:cNvPr id="99333" name="Picture 9" descr="Piggyb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7213" y="1828800"/>
            <a:ext cx="30495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5" descr="IMG_5914-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763" y="2209800"/>
            <a:ext cx="50244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Box 6"/>
          <p:cNvSpPr txBox="1">
            <a:spLocks noChangeArrowheads="1"/>
          </p:cNvSpPr>
          <p:nvPr/>
        </p:nvSpPr>
        <p:spPr bwMode="auto">
          <a:xfrm>
            <a:off x="5638800" y="56054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New York City, NY</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4"/>
          <p:cNvSpPr txBox="1">
            <a:spLocks noChangeArrowheads="1"/>
          </p:cNvSpPr>
          <p:nvPr/>
        </p:nvSpPr>
        <p:spPr bwMode="auto">
          <a:xfrm>
            <a:off x="533400" y="457200"/>
            <a:ext cx="86868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3200">
                <a:solidFill>
                  <a:schemeClr val="bg1"/>
                </a:solidFill>
              </a:rPr>
              <a:t>#2 - Historic character of a property shall be retained and preserved.</a:t>
            </a:r>
          </a:p>
        </p:txBody>
      </p:sp>
      <p:sp>
        <p:nvSpPr>
          <p:cNvPr id="101379"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01380"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49</a:t>
            </a:r>
          </a:p>
        </p:txBody>
      </p:sp>
      <p:pic>
        <p:nvPicPr>
          <p:cNvPr id="101381" name="Picture 11" descr="awnings-b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51054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4" descr="ANB215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371600"/>
            <a:ext cx="4572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Box 12"/>
          <p:cNvSpPr txBox="1">
            <a:spLocks noChangeArrowheads="1"/>
          </p:cNvSpPr>
          <p:nvPr/>
        </p:nvSpPr>
        <p:spPr bwMode="auto">
          <a:xfrm>
            <a:off x="152400" y="56054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Campbellsville, KY</a:t>
            </a:r>
          </a:p>
        </p:txBody>
      </p:sp>
      <p:sp>
        <p:nvSpPr>
          <p:cNvPr id="101384" name="TextBox 13"/>
          <p:cNvSpPr txBox="1">
            <a:spLocks noChangeArrowheads="1"/>
          </p:cNvSpPr>
          <p:nvPr/>
        </p:nvSpPr>
        <p:spPr bwMode="auto">
          <a:xfrm>
            <a:off x="5029200" y="4233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Libskinbd Architects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1267"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What is a Tax Credit?</a:t>
            </a:r>
          </a:p>
        </p:txBody>
      </p:sp>
      <p:sp>
        <p:nvSpPr>
          <p:cNvPr id="9" name="TextBox 8"/>
          <p:cNvSpPr txBox="1"/>
          <p:nvPr/>
        </p:nvSpPr>
        <p:spPr>
          <a:xfrm>
            <a:off x="685800" y="1295400"/>
            <a:ext cx="7848600" cy="4894263"/>
          </a:xfrm>
          <a:prstGeom prst="rect">
            <a:avLst/>
          </a:prstGeom>
          <a:noFill/>
        </p:spPr>
        <p:txBody>
          <a:bodyPr>
            <a:spAutoFit/>
          </a:bodyPr>
          <a:lstStyle/>
          <a:p>
            <a:pPr eaLnBrk="1" hangingPunct="1">
              <a:defRPr/>
            </a:pPr>
            <a:r>
              <a:rPr lang="en-US" sz="2400" dirty="0">
                <a:solidFill>
                  <a:schemeClr val="bg1"/>
                </a:solidFill>
                <a:latin typeface="Arial" charset="0"/>
                <a:cs typeface="+mn-cs"/>
              </a:rPr>
              <a:t>A tax credit is different than an income tax deduction.  </a:t>
            </a:r>
          </a:p>
          <a:p>
            <a:pPr eaLnBrk="1" hangingPunct="1">
              <a:defRPr/>
            </a:pPr>
            <a:endParaRPr lang="en-US" sz="2400" dirty="0">
              <a:solidFill>
                <a:schemeClr val="bg1"/>
              </a:solidFill>
              <a:latin typeface="Arial" charset="0"/>
              <a:cs typeface="+mn-cs"/>
            </a:endParaRPr>
          </a:p>
          <a:p>
            <a:pPr eaLnBrk="1" hangingPunct="1">
              <a:defRPr/>
            </a:pPr>
            <a:r>
              <a:rPr lang="en-US" sz="2400" dirty="0">
                <a:solidFill>
                  <a:schemeClr val="bg1"/>
                </a:solidFill>
                <a:latin typeface="Arial" charset="0"/>
                <a:cs typeface="+mn-cs"/>
              </a:rPr>
              <a:t>An income tax deduction lowers the amount of income subject to taxation.  </a:t>
            </a:r>
          </a:p>
          <a:p>
            <a:pPr eaLnBrk="1" hangingPunct="1">
              <a:defRPr/>
            </a:pPr>
            <a:endParaRPr lang="en-US" sz="2400" dirty="0">
              <a:solidFill>
                <a:schemeClr val="bg1"/>
              </a:solidFill>
              <a:latin typeface="Arial" charset="0"/>
              <a:cs typeface="+mn-cs"/>
            </a:endParaRPr>
          </a:p>
          <a:p>
            <a:pPr eaLnBrk="1" hangingPunct="1">
              <a:defRPr/>
            </a:pPr>
            <a:r>
              <a:rPr lang="en-US" sz="2400" dirty="0">
                <a:solidFill>
                  <a:schemeClr val="bg1"/>
                </a:solidFill>
                <a:latin typeface="Arial" charset="0"/>
                <a:cs typeface="+mn-cs"/>
              </a:rPr>
              <a:t>A tax credit, however, lowers the amount of tax owed.  In general, a dollar of tax credit reduces the amount of income tax owed by one dollar. </a:t>
            </a:r>
          </a:p>
          <a:p>
            <a:pPr eaLnBrk="1" hangingPunct="1">
              <a:defRPr/>
            </a:pPr>
            <a:endParaRPr lang="en-US" sz="2400" dirty="0">
              <a:solidFill>
                <a:schemeClr val="bg1"/>
              </a:solidFill>
              <a:latin typeface="Arial" charset="0"/>
              <a:cs typeface="Times New Roman" pitchFamily="18" charset="0"/>
            </a:endParaRPr>
          </a:p>
          <a:p>
            <a:pPr eaLnBrk="1" hangingPunct="1">
              <a:defRPr/>
            </a:pPr>
            <a:r>
              <a:rPr lang="en-US" sz="2400" i="1" dirty="0">
                <a:solidFill>
                  <a:schemeClr val="bg1"/>
                </a:solidFill>
                <a:latin typeface="+mj-lt"/>
                <a:cs typeface="Times New Roman" pitchFamily="18" charset="0"/>
              </a:rPr>
              <a:t>Everyone’s tax status is different; we recommend anyone planning to undertake a tax credit project consult with their Tax Professional.</a:t>
            </a:r>
            <a:endParaRPr lang="en-US" sz="2400" i="1" dirty="0">
              <a:solidFill>
                <a:schemeClr val="bg1"/>
              </a:solidFill>
              <a:latin typeface="+mj-lt"/>
              <a:cs typeface="+mn-cs"/>
            </a:endParaRPr>
          </a:p>
          <a:p>
            <a:pPr eaLnBrk="1" hangingPunct="1">
              <a:defRPr/>
            </a:pPr>
            <a:endParaRPr lang="en-US" sz="2400" dirty="0">
              <a:solidFill>
                <a:schemeClr val="bg1"/>
              </a:solidFill>
              <a:latin typeface="Arial" charset="0"/>
              <a:cs typeface="+mn-cs"/>
            </a:endParaRPr>
          </a:p>
          <a:p>
            <a:pPr eaLnBrk="1" hangingPunct="1">
              <a:defRPr/>
            </a:pPr>
            <a:endParaRPr lang="en-US" sz="2400" dirty="0">
              <a:solidFill>
                <a:schemeClr val="bg1"/>
              </a:solidFill>
              <a:latin typeface="Arial" charset="0"/>
              <a:cs typeface="+mn-cs"/>
            </a:endParaRPr>
          </a:p>
        </p:txBody>
      </p:sp>
      <p:sp>
        <p:nvSpPr>
          <p:cNvPr id="1126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0342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50</a:t>
            </a:r>
          </a:p>
        </p:txBody>
      </p:sp>
      <p:pic>
        <p:nvPicPr>
          <p:cNvPr id="103428" name="Picture 2" descr="S:\Shared\00-Powerpoints\00-Image Library\vinyl\vinyl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3" descr="S:\Shared\00-Powerpoints\00-Image Library\vinyl\Vinyl_000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590800"/>
            <a:ext cx="3260725"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7" descr="8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51212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8" descr="8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2563" y="2667000"/>
            <a:ext cx="49990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4"/>
          <p:cNvSpPr txBox="1">
            <a:spLocks noChangeArrowheads="1"/>
          </p:cNvSpPr>
          <p:nvPr/>
        </p:nvSpPr>
        <p:spPr bwMode="auto">
          <a:xfrm>
            <a:off x="228600" y="45720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#3 - New changes that create a false sense of historical development shall not be undertaken</a:t>
            </a:r>
            <a:endParaRPr lang="en-US" altLang="en-US" sz="3000">
              <a:solidFill>
                <a:schemeClr val="bg1"/>
              </a:solidFill>
            </a:endParaRPr>
          </a:p>
        </p:txBody>
      </p:sp>
      <p:sp>
        <p:nvSpPr>
          <p:cNvPr id="105475"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05476"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51</a:t>
            </a:r>
          </a:p>
        </p:txBody>
      </p:sp>
      <p:pic>
        <p:nvPicPr>
          <p:cNvPr id="105477" name="Picture 6" descr="crown-m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4495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12" descr="http://greenlinecontracting.com/_/galleries/custom-ceiling/Coffered-ceiling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0" descr="http://cdn.buzznet.com/assets/users9/am78/house/master-bedroom-tray-ceiling-crown--large-msg-112692423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30480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4"/>
          <p:cNvSpPr txBox="1">
            <a:spLocks noChangeArrowheads="1"/>
          </p:cNvSpPr>
          <p:nvPr/>
        </p:nvSpPr>
        <p:spPr bwMode="auto">
          <a:xfrm>
            <a:off x="533400" y="457200"/>
            <a:ext cx="82296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20000"/>
              </a:spcBef>
            </a:pPr>
            <a:r>
              <a:rPr lang="en-US" altLang="en-US" sz="3200">
                <a:solidFill>
                  <a:schemeClr val="bg1"/>
                </a:solidFill>
              </a:rPr>
              <a:t># 4 - Existing changes that have acquired historic significance in their own right shall be preserved.</a:t>
            </a:r>
          </a:p>
        </p:txBody>
      </p:sp>
      <p:sp>
        <p:nvSpPr>
          <p:cNvPr id="107523"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07524"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52</a:t>
            </a:r>
          </a:p>
        </p:txBody>
      </p:sp>
      <p:pic>
        <p:nvPicPr>
          <p:cNvPr id="107525" name="Picture 4" descr="midCentury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59000"/>
            <a:ext cx="4419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5" descr="midCentury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6400"/>
            <a:ext cx="28543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6" descr="midCentury0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5350" y="1708150"/>
            <a:ext cx="301625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4"/>
          <p:cNvSpPr txBox="1">
            <a:spLocks noChangeArrowheads="1"/>
          </p:cNvSpPr>
          <p:nvPr/>
        </p:nvSpPr>
        <p:spPr bwMode="auto">
          <a:xfrm>
            <a:off x="76200" y="457200"/>
            <a:ext cx="3352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#5 - Distinctive features, finishes, and construction techniques that characterize a historic property shall be preserved</a:t>
            </a:r>
            <a:endParaRPr lang="en-US" altLang="en-US" sz="3000">
              <a:solidFill>
                <a:schemeClr val="bg1"/>
              </a:solidFill>
            </a:endParaRPr>
          </a:p>
        </p:txBody>
      </p:sp>
      <p:sp>
        <p:nvSpPr>
          <p:cNvPr id="109571"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0957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53</a:t>
            </a:r>
          </a:p>
        </p:txBody>
      </p:sp>
      <p:pic>
        <p:nvPicPr>
          <p:cNvPr id="109573" name="Picture 7" descr="woodwork-befor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
            <a:ext cx="27432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5" descr="woodwork-af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676400"/>
            <a:ext cx="31242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extBox 5"/>
          <p:cNvSpPr txBox="1">
            <a:spLocks noChangeArrowheads="1"/>
          </p:cNvSpPr>
          <p:nvPr/>
        </p:nvSpPr>
        <p:spPr bwMode="auto">
          <a:xfrm>
            <a:off x="228600" y="5329238"/>
            <a:ext cx="807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Varnished wood should remain unpainted</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4"/>
          <p:cNvSpPr txBox="1">
            <a:spLocks noChangeArrowheads="1"/>
          </p:cNvSpPr>
          <p:nvPr/>
        </p:nvSpPr>
        <p:spPr bwMode="auto">
          <a:xfrm>
            <a:off x="228600" y="457200"/>
            <a:ext cx="86868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#6 - Deteriorated historic features shall be repaired rather than replaced.</a:t>
            </a:r>
          </a:p>
          <a:p>
            <a:pPr algn="ctr" eaLnBrk="1" hangingPunct="1"/>
            <a:endParaRPr lang="en-US" altLang="en-US" sz="3000">
              <a:solidFill>
                <a:schemeClr val="bg1"/>
              </a:solidFill>
            </a:endParaRPr>
          </a:p>
        </p:txBody>
      </p:sp>
      <p:sp>
        <p:nvSpPr>
          <p:cNvPr id="111619"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11620"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54</a:t>
            </a:r>
          </a:p>
        </p:txBody>
      </p:sp>
      <p:pic>
        <p:nvPicPr>
          <p:cNvPr id="111621" name="Picture 13" descr="window-dtl-ex3lt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43075"/>
            <a:ext cx="1600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2" descr="window-dtl-bad4-lt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751013"/>
            <a:ext cx="16002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14" descr="window-dtl-new4lt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81400"/>
            <a:ext cx="15986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6" descr="beecher-before0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752600"/>
            <a:ext cx="4648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TextBox 17"/>
          <p:cNvSpPr txBox="1">
            <a:spLocks noChangeArrowheads="1"/>
          </p:cNvSpPr>
          <p:nvPr/>
        </p:nvSpPr>
        <p:spPr bwMode="auto">
          <a:xfrm>
            <a:off x="533400" y="14144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Original</a:t>
            </a:r>
          </a:p>
        </p:txBody>
      </p:sp>
      <p:sp>
        <p:nvSpPr>
          <p:cNvPr id="111626" name="TextBox 18"/>
          <p:cNvSpPr txBox="1">
            <a:spLocks noChangeArrowheads="1"/>
          </p:cNvSpPr>
          <p:nvPr/>
        </p:nvSpPr>
        <p:spPr bwMode="auto">
          <a:xfrm>
            <a:off x="2590800" y="14144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Not approvable</a:t>
            </a:r>
          </a:p>
        </p:txBody>
      </p:sp>
      <p:sp>
        <p:nvSpPr>
          <p:cNvPr id="111627" name="TextBox 19"/>
          <p:cNvSpPr txBox="1">
            <a:spLocks noChangeArrowheads="1"/>
          </p:cNvSpPr>
          <p:nvPr/>
        </p:nvSpPr>
        <p:spPr bwMode="auto">
          <a:xfrm>
            <a:off x="2971800" y="51308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Approvable</a:t>
            </a:r>
          </a:p>
          <a:p>
            <a:pPr eaLnBrk="1" hangingPunct="1"/>
            <a:r>
              <a:rPr lang="en-US" altLang="en-US" sz="1600">
                <a:solidFill>
                  <a:schemeClr val="bg1"/>
                </a:solidFill>
              </a:rPr>
              <a:t>Replacement</a:t>
            </a:r>
          </a:p>
        </p:txBody>
      </p:sp>
      <p:sp>
        <p:nvSpPr>
          <p:cNvPr id="111628" name="TextBox 5"/>
          <p:cNvSpPr txBox="1">
            <a:spLocks noChangeArrowheads="1"/>
          </p:cNvSpPr>
          <p:nvPr/>
        </p:nvSpPr>
        <p:spPr bwMode="auto">
          <a:xfrm>
            <a:off x="6248400" y="51482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Beecher Hotel – Somerset, KY</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1366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55</a:t>
            </a:r>
          </a:p>
        </p:txBody>
      </p:sp>
      <p:pic>
        <p:nvPicPr>
          <p:cNvPr id="113668" name="Picture 9" descr="beecher-before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43640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0" descr="beecher-after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014413"/>
            <a:ext cx="54483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extBox 5"/>
          <p:cNvSpPr txBox="1">
            <a:spLocks noChangeArrowheads="1"/>
          </p:cNvSpPr>
          <p:nvPr/>
        </p:nvSpPr>
        <p:spPr bwMode="auto">
          <a:xfrm>
            <a:off x="4343400" y="46148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Beecher Hotel – Somerset, KY</a:t>
            </a:r>
          </a:p>
        </p:txBody>
      </p:sp>
      <p:sp>
        <p:nvSpPr>
          <p:cNvPr id="113671" name="TextBox 4"/>
          <p:cNvSpPr txBox="1">
            <a:spLocks noChangeArrowheads="1"/>
          </p:cNvSpPr>
          <p:nvPr/>
        </p:nvSpPr>
        <p:spPr bwMode="auto">
          <a:xfrm>
            <a:off x="2209800" y="3810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After</a:t>
            </a:r>
            <a:endParaRPr lang="en-US" altLang="en-US" sz="3000">
              <a:solidFill>
                <a:schemeClr val="bg1"/>
              </a:solidFill>
            </a:endParaRPr>
          </a:p>
        </p:txBody>
      </p:sp>
      <p:sp>
        <p:nvSpPr>
          <p:cNvPr id="113672" name="TextBox 4"/>
          <p:cNvSpPr txBox="1">
            <a:spLocks noChangeArrowheads="1"/>
          </p:cNvSpPr>
          <p:nvPr/>
        </p:nvSpPr>
        <p:spPr bwMode="auto">
          <a:xfrm>
            <a:off x="-2362200" y="14478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Before</a:t>
            </a:r>
            <a:endParaRPr lang="en-US" altLang="en-US" sz="300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1571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56</a:t>
            </a:r>
          </a:p>
        </p:txBody>
      </p:sp>
      <p:pic>
        <p:nvPicPr>
          <p:cNvPr id="115716" name="Picture 6" descr="Window-Math-orig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859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4"/>
          <p:cNvSpPr txBox="1">
            <a:spLocks noChangeArrowheads="1"/>
          </p:cNvSpPr>
          <p:nvPr/>
        </p:nvSpPr>
        <p:spPr bwMode="auto">
          <a:xfrm>
            <a:off x="228600" y="5334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Three Tier Approach</a:t>
            </a:r>
            <a:endParaRPr lang="en-US" altLang="en-US" sz="3000">
              <a:solidFill>
                <a:schemeClr val="bg1"/>
              </a:solidFill>
            </a:endParaRPr>
          </a:p>
        </p:txBody>
      </p:sp>
      <p:sp>
        <p:nvSpPr>
          <p:cNvPr id="117763" name="TextBox 5"/>
          <p:cNvSpPr txBox="1">
            <a:spLocks noChangeArrowheads="1"/>
          </p:cNvSpPr>
          <p:nvPr/>
        </p:nvSpPr>
        <p:spPr bwMode="auto">
          <a:xfrm>
            <a:off x="533400" y="1219200"/>
            <a:ext cx="807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1 – Leave historic elements alone</a:t>
            </a:r>
          </a:p>
          <a:p>
            <a:pPr eaLnBrk="1" hangingPunct="1"/>
            <a:r>
              <a:rPr lang="en-US" altLang="en-US" sz="2400">
                <a:solidFill>
                  <a:schemeClr val="bg1"/>
                </a:solidFill>
              </a:rPr>
              <a:t>2 – If a historic element is broken, fix it gently</a:t>
            </a:r>
          </a:p>
          <a:p>
            <a:pPr eaLnBrk="1" hangingPunct="1"/>
            <a:r>
              <a:rPr lang="en-US" altLang="en-US" sz="2400">
                <a:solidFill>
                  <a:schemeClr val="bg1"/>
                </a:solidFill>
              </a:rPr>
              <a:t>3 – If a historic element is too badly damaged to be fixed, 	replace it with something similar.</a:t>
            </a:r>
          </a:p>
          <a:p>
            <a:pPr eaLnBrk="1" hangingPunct="1"/>
            <a:endParaRPr lang="en-US" altLang="en-US" sz="2400">
              <a:solidFill>
                <a:schemeClr val="bg1"/>
              </a:solidFill>
            </a:endParaRPr>
          </a:p>
          <a:p>
            <a:pPr eaLnBrk="1" hangingPunct="1"/>
            <a:r>
              <a:rPr lang="en-US" altLang="en-US" sz="2400">
                <a:solidFill>
                  <a:schemeClr val="bg1"/>
                </a:solidFill>
              </a:rPr>
              <a:t>When you submit your description of proposed work, we will review it to make sure it will meet these standards. </a:t>
            </a:r>
          </a:p>
          <a:p>
            <a:pPr eaLnBrk="1" hangingPunct="1"/>
            <a:endParaRPr lang="en-US" altLang="en-US" sz="2400">
              <a:solidFill>
                <a:schemeClr val="bg1"/>
              </a:solidFill>
            </a:endParaRPr>
          </a:p>
          <a:p>
            <a:pPr eaLnBrk="1" hangingPunct="1"/>
            <a:r>
              <a:rPr lang="en-US" altLang="en-US" sz="2400">
                <a:solidFill>
                  <a:schemeClr val="bg1"/>
                </a:solidFill>
              </a:rPr>
              <a:t>If you do the work you described and follow any conditions we put on your scope of work, you get these tax credits!</a:t>
            </a:r>
          </a:p>
        </p:txBody>
      </p:sp>
      <p:sp>
        <p:nvSpPr>
          <p:cNvPr id="11776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1776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57</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4"/>
          <p:cNvSpPr txBox="1">
            <a:spLocks noChangeArrowheads="1"/>
          </p:cNvSpPr>
          <p:nvPr/>
        </p:nvSpPr>
        <p:spPr bwMode="auto">
          <a:xfrm>
            <a:off x="228600" y="457200"/>
            <a:ext cx="86868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#7 - Treatments that cause damage to historic materials shall not be used.</a:t>
            </a:r>
          </a:p>
          <a:p>
            <a:pPr algn="ctr" eaLnBrk="1" hangingPunct="1"/>
            <a:endParaRPr lang="en-US" altLang="en-US" sz="3000">
              <a:solidFill>
                <a:schemeClr val="bg1"/>
              </a:solidFill>
            </a:endParaRPr>
          </a:p>
        </p:txBody>
      </p:sp>
      <p:sp>
        <p:nvSpPr>
          <p:cNvPr id="119811"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1981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58</a:t>
            </a:r>
          </a:p>
        </p:txBody>
      </p:sp>
      <p:pic>
        <p:nvPicPr>
          <p:cNvPr id="119813" name="Picture 4" descr="brickrep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3581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6" descr="Brick_Wall_Damage_0453_DJF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5052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7" descr="mortar-mix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9800" y="1600200"/>
            <a:ext cx="43942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Box 5"/>
          <p:cNvSpPr txBox="1">
            <a:spLocks noChangeArrowheads="1"/>
          </p:cNvSpPr>
          <p:nvPr/>
        </p:nvSpPr>
        <p:spPr bwMode="auto">
          <a:xfrm>
            <a:off x="0" y="44624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Spalling brick</a:t>
            </a:r>
          </a:p>
        </p:txBody>
      </p:sp>
      <p:sp>
        <p:nvSpPr>
          <p:cNvPr id="119817" name="TextBox 5"/>
          <p:cNvSpPr txBox="1">
            <a:spLocks noChangeArrowheads="1"/>
          </p:cNvSpPr>
          <p:nvPr/>
        </p:nvSpPr>
        <p:spPr bwMode="auto">
          <a:xfrm>
            <a:off x="4038600" y="54530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Sand blasted brick</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4"/>
          <p:cNvSpPr txBox="1">
            <a:spLocks noChangeArrowheads="1"/>
          </p:cNvSpPr>
          <p:nvPr/>
        </p:nvSpPr>
        <p:spPr bwMode="auto">
          <a:xfrm>
            <a:off x="228600" y="457200"/>
            <a:ext cx="86868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#8 - Significant archeological resources shall be protected and preserved.</a:t>
            </a:r>
          </a:p>
          <a:p>
            <a:pPr algn="ctr" eaLnBrk="1" hangingPunct="1"/>
            <a:endParaRPr lang="en-US" altLang="en-US" sz="3000">
              <a:solidFill>
                <a:schemeClr val="bg1"/>
              </a:solidFill>
            </a:endParaRPr>
          </a:p>
        </p:txBody>
      </p:sp>
      <p:sp>
        <p:nvSpPr>
          <p:cNvPr id="121859"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21860"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59</a:t>
            </a:r>
          </a:p>
        </p:txBody>
      </p:sp>
      <p:pic>
        <p:nvPicPr>
          <p:cNvPr id="121861" name="Picture 6" descr="http://kentuckypress.files.wordpress.com/2014/03/3454c-shakervillagestonefences-annettegendler.jpg?w=672&amp;h=4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3840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descr="Adenacover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2209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7" descr="TerrillCemeteryHeadston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676400"/>
            <a:ext cx="2527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3315" name="TextBox 4"/>
          <p:cNvSpPr txBox="1">
            <a:spLocks noChangeArrowheads="1"/>
          </p:cNvSpPr>
          <p:nvPr/>
        </p:nvSpPr>
        <p:spPr bwMode="auto">
          <a:xfrm>
            <a:off x="228600" y="533400"/>
            <a:ext cx="5867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Federal Tax Credit</a:t>
            </a:r>
          </a:p>
        </p:txBody>
      </p:sp>
      <p:sp>
        <p:nvSpPr>
          <p:cNvPr id="13316" name="TextBox 5"/>
          <p:cNvSpPr txBox="1">
            <a:spLocks noChangeArrowheads="1"/>
          </p:cNvSpPr>
          <p:nvPr/>
        </p:nvSpPr>
        <p:spPr bwMode="auto">
          <a:xfrm>
            <a:off x="609600" y="1371600"/>
            <a:ext cx="52578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en-US" sz="2400" b="1">
                <a:solidFill>
                  <a:schemeClr val="bg1"/>
                </a:solidFill>
              </a:rPr>
              <a:t>20% Tax Credit </a:t>
            </a:r>
          </a:p>
          <a:p>
            <a:pPr eaLnBrk="1" hangingPunct="1">
              <a:lnSpc>
                <a:spcPct val="80000"/>
              </a:lnSpc>
            </a:pPr>
            <a:r>
              <a:rPr lang="en-US" altLang="en-US" sz="2400">
                <a:solidFill>
                  <a:schemeClr val="bg1"/>
                </a:solidFill>
              </a:rPr>
              <a:t>	for expenditures spent on a rehabilitation of Certified Historic Structure.</a:t>
            </a:r>
          </a:p>
          <a:p>
            <a:pPr eaLnBrk="1" hangingPunct="1">
              <a:lnSpc>
                <a:spcPct val="80000"/>
              </a:lnSpc>
            </a:pPr>
            <a:endParaRPr lang="en-US" altLang="en-US" sz="2400" u="sng">
              <a:solidFill>
                <a:schemeClr val="bg1"/>
              </a:solidFill>
            </a:endParaRPr>
          </a:p>
          <a:p>
            <a:pPr eaLnBrk="1" hangingPunct="1">
              <a:lnSpc>
                <a:spcPct val="80000"/>
              </a:lnSpc>
            </a:pPr>
            <a:r>
              <a:rPr lang="en-US" altLang="en-US" sz="2400" i="1">
                <a:solidFill>
                  <a:schemeClr val="bg1"/>
                </a:solidFill>
              </a:rPr>
              <a:t>These credits are only available to income producing properties</a:t>
            </a:r>
          </a:p>
          <a:p>
            <a:pPr eaLnBrk="1" hangingPunct="1">
              <a:lnSpc>
                <a:spcPct val="80000"/>
              </a:lnSpc>
            </a:pPr>
            <a:endParaRPr lang="en-US" altLang="en-US" sz="2400" i="1">
              <a:solidFill>
                <a:schemeClr val="bg1"/>
              </a:solidFill>
            </a:endParaRPr>
          </a:p>
          <a:p>
            <a:pPr eaLnBrk="1" hangingPunct="1">
              <a:lnSpc>
                <a:spcPct val="80000"/>
              </a:lnSpc>
            </a:pPr>
            <a:r>
              <a:rPr lang="en-US" altLang="en-US" sz="2400" i="1">
                <a:solidFill>
                  <a:schemeClr val="bg1"/>
                </a:solidFill>
              </a:rPr>
              <a:t>There are no spending limits on this credit</a:t>
            </a:r>
          </a:p>
          <a:p>
            <a:pPr eaLnBrk="1" hangingPunct="1">
              <a:lnSpc>
                <a:spcPct val="80000"/>
              </a:lnSpc>
            </a:pPr>
            <a:endParaRPr lang="en-US" altLang="en-US" sz="2400" i="1">
              <a:solidFill>
                <a:schemeClr val="bg1"/>
              </a:solidFill>
            </a:endParaRPr>
          </a:p>
          <a:p>
            <a:pPr eaLnBrk="1" hangingPunct="1">
              <a:lnSpc>
                <a:spcPct val="80000"/>
              </a:lnSpc>
            </a:pPr>
            <a:r>
              <a:rPr lang="en-US" altLang="en-US" sz="2400" i="1">
                <a:solidFill>
                  <a:schemeClr val="bg1"/>
                </a:solidFill>
              </a:rPr>
              <a:t>It can’t be transferred / sold</a:t>
            </a:r>
          </a:p>
        </p:txBody>
      </p:sp>
      <p:pic>
        <p:nvPicPr>
          <p:cNvPr id="13317" name="Picture 8" descr="BeforeAfter01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
            <a:ext cx="2679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descr="BeforeAfter01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971800"/>
            <a:ext cx="2679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a:t>
            </a:r>
          </a:p>
        </p:txBody>
      </p:sp>
      <p:sp>
        <p:nvSpPr>
          <p:cNvPr id="13320" name="TextBox 5"/>
          <p:cNvSpPr txBox="1">
            <a:spLocks noChangeArrowheads="1"/>
          </p:cNvSpPr>
          <p:nvPr/>
        </p:nvSpPr>
        <p:spPr bwMode="auto">
          <a:xfrm>
            <a:off x="6172200" y="26670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Goodman Hs, Frankfort, KY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4"/>
          <p:cNvSpPr txBox="1">
            <a:spLocks noChangeArrowheads="1"/>
          </p:cNvSpPr>
          <p:nvPr/>
        </p:nvSpPr>
        <p:spPr bwMode="auto">
          <a:xfrm>
            <a:off x="228600" y="457200"/>
            <a:ext cx="8686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#9 - New additions shall not destroy historic materials that characterize the property.  New work shall be differentiated from the old.</a:t>
            </a:r>
          </a:p>
          <a:p>
            <a:pPr algn="ctr" eaLnBrk="1" hangingPunct="1"/>
            <a:endParaRPr lang="en-US" altLang="en-US" sz="3000">
              <a:solidFill>
                <a:schemeClr val="bg1"/>
              </a:solidFill>
            </a:endParaRPr>
          </a:p>
        </p:txBody>
      </p:sp>
      <p:sp>
        <p:nvSpPr>
          <p:cNvPr id="123907"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2390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60</a:t>
            </a:r>
          </a:p>
        </p:txBody>
      </p:sp>
      <p:pic>
        <p:nvPicPr>
          <p:cNvPr id="123909" name="Picture 4" descr="comm01-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057400"/>
            <a:ext cx="4876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8" descr="comm02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4724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#3 – Following the Standards</a:t>
            </a:r>
          </a:p>
        </p:txBody>
      </p:sp>
      <p:sp>
        <p:nvSpPr>
          <p:cNvPr id="12595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61</a:t>
            </a:r>
          </a:p>
        </p:txBody>
      </p:sp>
      <p:pic>
        <p:nvPicPr>
          <p:cNvPr id="125956" name="Picture 5" descr="house03-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81213"/>
            <a:ext cx="534987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4"/>
          <p:cNvSpPr txBox="1">
            <a:spLocks noChangeArrowheads="1"/>
          </p:cNvSpPr>
          <p:nvPr/>
        </p:nvSpPr>
        <p:spPr bwMode="auto">
          <a:xfrm>
            <a:off x="228600" y="457200"/>
            <a:ext cx="868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#10 - New additions shall be done in such a manner that if removed in the future, the essential form and integrity of the historic</a:t>
            </a:r>
          </a:p>
        </p:txBody>
      </p:sp>
      <p:sp>
        <p:nvSpPr>
          <p:cNvPr id="125958" name="TextBox 4"/>
          <p:cNvSpPr txBox="1">
            <a:spLocks noChangeArrowheads="1"/>
          </p:cNvSpPr>
          <p:nvPr/>
        </p:nvSpPr>
        <p:spPr bwMode="auto">
          <a:xfrm>
            <a:off x="381000" y="1905000"/>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chemeClr val="bg1"/>
                </a:solidFill>
              </a:rPr>
              <a:t>property and its environment would be unimpaired.</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762000" y="3048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C0C0C0"/>
                </a:solidFill>
                <a:latin typeface="Arial Narrow" panose="020B0606020202030204" pitchFamily="34" charset="0"/>
              </a:rPr>
              <a:t>We love before photos</a:t>
            </a:r>
          </a:p>
        </p:txBody>
      </p:sp>
      <p:pic>
        <p:nvPicPr>
          <p:cNvPr id="128003" name="Picture 3" descr="INTR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3562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descr="INTRO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14400"/>
            <a:ext cx="35814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4"/>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The Application</a:t>
            </a:r>
          </a:p>
        </p:txBody>
      </p:sp>
      <p:sp>
        <p:nvSpPr>
          <p:cNvPr id="128006"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62</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30051" name="TextBox 4"/>
          <p:cNvSpPr txBox="1">
            <a:spLocks noChangeArrowheads="1"/>
          </p:cNvSpPr>
          <p:nvPr/>
        </p:nvSpPr>
        <p:spPr bwMode="auto">
          <a:xfrm>
            <a:off x="228600" y="53340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One more time!</a:t>
            </a:r>
          </a:p>
        </p:txBody>
      </p:sp>
      <p:sp>
        <p:nvSpPr>
          <p:cNvPr id="6" name="TextBox 5"/>
          <p:cNvSpPr txBox="1"/>
          <p:nvPr/>
        </p:nvSpPr>
        <p:spPr>
          <a:xfrm>
            <a:off x="685800" y="1524000"/>
            <a:ext cx="5257800" cy="3416300"/>
          </a:xfrm>
          <a:prstGeom prst="rect">
            <a:avLst/>
          </a:prstGeom>
          <a:noFill/>
        </p:spPr>
        <p:txBody>
          <a:bodyPr>
            <a:spAutoFit/>
          </a:bodyPr>
          <a:lstStyle/>
          <a:p>
            <a:pPr eaLnBrk="1" hangingPunct="1">
              <a:defRPr/>
            </a:pPr>
            <a:r>
              <a:rPr lang="en-US" sz="2400" dirty="0">
                <a:solidFill>
                  <a:schemeClr val="bg1"/>
                </a:solidFill>
                <a:latin typeface="+mn-lt"/>
                <a:cs typeface="+mn-cs"/>
              </a:rPr>
              <a:t>#1 – Your building has to be eligible</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#2 – You must make a substantial </a:t>
            </a:r>
          </a:p>
          <a:p>
            <a:pPr eaLnBrk="1" hangingPunct="1">
              <a:defRPr/>
            </a:pPr>
            <a:r>
              <a:rPr lang="en-US" sz="2400" dirty="0">
                <a:solidFill>
                  <a:schemeClr val="bg1"/>
                </a:solidFill>
                <a:latin typeface="+mn-lt"/>
                <a:cs typeface="+mn-cs"/>
              </a:rPr>
              <a:t>       investment in rehabilitating your</a:t>
            </a:r>
          </a:p>
          <a:p>
            <a:pPr eaLnBrk="1" hangingPunct="1">
              <a:defRPr/>
            </a:pPr>
            <a:r>
              <a:rPr lang="en-US" sz="2400" dirty="0">
                <a:solidFill>
                  <a:schemeClr val="bg1"/>
                </a:solidFill>
                <a:latin typeface="+mn-lt"/>
                <a:cs typeface="+mn-cs"/>
              </a:rPr>
              <a:t>       property</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#3 – You must follow the Secretary </a:t>
            </a:r>
          </a:p>
          <a:p>
            <a:pPr eaLnBrk="1" hangingPunct="1">
              <a:defRPr/>
            </a:pPr>
            <a:r>
              <a:rPr lang="en-US" sz="2400" dirty="0">
                <a:solidFill>
                  <a:schemeClr val="bg1"/>
                </a:solidFill>
                <a:latin typeface="+mn-lt"/>
                <a:cs typeface="+mn-cs"/>
              </a:rPr>
              <a:t>       of the Interior Standards for </a:t>
            </a:r>
          </a:p>
          <a:p>
            <a:pPr eaLnBrk="1" hangingPunct="1">
              <a:defRPr/>
            </a:pPr>
            <a:r>
              <a:rPr lang="en-US" sz="2400" dirty="0">
                <a:solidFill>
                  <a:schemeClr val="bg1"/>
                </a:solidFill>
                <a:latin typeface="+mn-lt"/>
                <a:cs typeface="+mn-cs"/>
              </a:rPr>
              <a:t>       Rehabilitation</a:t>
            </a:r>
            <a:endParaRPr lang="en-US" sz="2400" dirty="0">
              <a:latin typeface="+mn-lt"/>
              <a:cs typeface="+mn-cs"/>
            </a:endParaRPr>
          </a:p>
        </p:txBody>
      </p:sp>
      <p:pic>
        <p:nvPicPr>
          <p:cNvPr id="130053" name="Picture 6" descr="BeforeAfter02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descr="BeforeAfter02B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71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63</a:t>
            </a:r>
          </a:p>
        </p:txBody>
      </p:sp>
      <p:sp>
        <p:nvSpPr>
          <p:cNvPr id="130056" name="TextBox 7"/>
          <p:cNvSpPr txBox="1">
            <a:spLocks noChangeArrowheads="1"/>
          </p:cNvSpPr>
          <p:nvPr/>
        </p:nvSpPr>
        <p:spPr bwMode="auto">
          <a:xfrm>
            <a:off x="6019800" y="56816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Covington, KY</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Helpful links!</a:t>
            </a:r>
          </a:p>
        </p:txBody>
      </p:sp>
      <p:sp>
        <p:nvSpPr>
          <p:cNvPr id="135171"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Links for the Federal and State Credits!</a:t>
            </a:r>
          </a:p>
        </p:txBody>
      </p:sp>
      <p:sp>
        <p:nvSpPr>
          <p:cNvPr id="135172" name="TextBox 5"/>
          <p:cNvSpPr txBox="1">
            <a:spLocks noChangeArrowheads="1"/>
          </p:cNvSpPr>
          <p:nvPr/>
        </p:nvSpPr>
        <p:spPr bwMode="auto">
          <a:xfrm>
            <a:off x="533400" y="1295400"/>
            <a:ext cx="815340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en-US" sz="2400" dirty="0">
                <a:solidFill>
                  <a:schemeClr val="bg1"/>
                </a:solidFill>
              </a:rPr>
              <a:t>Federal Historic Preservation Tax Incentives </a:t>
            </a:r>
            <a:r>
              <a:rPr lang="en-US" altLang="en-US" sz="2400" dirty="0">
                <a:solidFill>
                  <a:schemeClr val="bg1"/>
                </a:solidFill>
                <a:hlinkClick r:id="rId3"/>
              </a:rPr>
              <a:t>http://www.nps.gov/tps/tax-incentives.htm</a:t>
            </a:r>
            <a:endParaRPr lang="en-US" altLang="en-US" sz="2400" dirty="0">
              <a:solidFill>
                <a:schemeClr val="bg1"/>
              </a:solidFill>
            </a:endParaRPr>
          </a:p>
          <a:p>
            <a:pPr eaLnBrk="1" hangingPunct="1">
              <a:lnSpc>
                <a:spcPct val="80000"/>
              </a:lnSpc>
            </a:pPr>
            <a:endParaRPr lang="en-US" altLang="en-US" sz="2400" dirty="0">
              <a:solidFill>
                <a:schemeClr val="bg1"/>
              </a:solidFill>
            </a:endParaRPr>
          </a:p>
          <a:p>
            <a:pPr eaLnBrk="1" hangingPunct="1">
              <a:lnSpc>
                <a:spcPct val="80000"/>
              </a:lnSpc>
            </a:pPr>
            <a:r>
              <a:rPr lang="en-US" altLang="en-US" sz="2400" dirty="0">
                <a:solidFill>
                  <a:schemeClr val="bg1"/>
                </a:solidFill>
              </a:rPr>
              <a:t>Federal application forms </a:t>
            </a:r>
          </a:p>
          <a:p>
            <a:pPr eaLnBrk="1" hangingPunct="1">
              <a:lnSpc>
                <a:spcPct val="80000"/>
              </a:lnSpc>
            </a:pPr>
            <a:r>
              <a:rPr lang="en-US" altLang="en-US" sz="2400" dirty="0">
                <a:solidFill>
                  <a:schemeClr val="bg1"/>
                </a:solidFill>
                <a:hlinkClick r:id="rId4"/>
              </a:rPr>
              <a:t>http://www.nps.gov/tps/tax-incentives/application.htm</a:t>
            </a:r>
            <a:endParaRPr lang="en-US" altLang="en-US" sz="2400" dirty="0">
              <a:solidFill>
                <a:schemeClr val="bg1"/>
              </a:solidFill>
            </a:endParaRPr>
          </a:p>
          <a:p>
            <a:pPr eaLnBrk="1" hangingPunct="1">
              <a:lnSpc>
                <a:spcPct val="80000"/>
              </a:lnSpc>
            </a:pPr>
            <a:endParaRPr lang="en-US" altLang="en-US" sz="2400" dirty="0">
              <a:solidFill>
                <a:schemeClr val="bg1"/>
              </a:solidFill>
            </a:endParaRPr>
          </a:p>
          <a:p>
            <a:pPr eaLnBrk="1" hangingPunct="1">
              <a:lnSpc>
                <a:spcPct val="80000"/>
              </a:lnSpc>
            </a:pPr>
            <a:r>
              <a:rPr lang="en-US" altLang="en-US" sz="2400" dirty="0">
                <a:solidFill>
                  <a:schemeClr val="bg1"/>
                </a:solidFill>
              </a:rPr>
              <a:t>State Historic Preservation Tax Incentives and forms</a:t>
            </a:r>
          </a:p>
          <a:p>
            <a:pPr eaLnBrk="1" hangingPunct="1">
              <a:lnSpc>
                <a:spcPct val="80000"/>
              </a:lnSpc>
            </a:pPr>
            <a:r>
              <a:rPr lang="en-US" altLang="en-US" sz="2400" dirty="0">
                <a:solidFill>
                  <a:schemeClr val="bg1"/>
                </a:solidFill>
                <a:hlinkClick r:id="rId5"/>
              </a:rPr>
              <a:t>www.heritage.ky.gov</a:t>
            </a:r>
            <a:endParaRPr lang="en-US" altLang="en-US" sz="2400" dirty="0">
              <a:solidFill>
                <a:schemeClr val="bg1"/>
              </a:solidFill>
            </a:endParaRPr>
          </a:p>
          <a:p>
            <a:pPr eaLnBrk="1" hangingPunct="1">
              <a:lnSpc>
                <a:spcPct val="80000"/>
              </a:lnSpc>
            </a:pPr>
            <a:endParaRPr lang="en-US" altLang="en-US" sz="2400" dirty="0">
              <a:solidFill>
                <a:schemeClr val="bg1"/>
              </a:solidFill>
            </a:endParaRPr>
          </a:p>
          <a:p>
            <a:pPr eaLnBrk="1" hangingPunct="1">
              <a:lnSpc>
                <a:spcPct val="80000"/>
              </a:lnSpc>
            </a:pPr>
            <a:r>
              <a:rPr lang="en-US" altLang="en-US" sz="2400" dirty="0">
                <a:solidFill>
                  <a:schemeClr val="bg1"/>
                </a:solidFill>
              </a:rPr>
              <a:t>Secretary of the Interior’s Standards for Rehabilitation</a:t>
            </a:r>
          </a:p>
          <a:p>
            <a:pPr eaLnBrk="1" hangingPunct="1">
              <a:lnSpc>
                <a:spcPct val="80000"/>
              </a:lnSpc>
            </a:pPr>
            <a:r>
              <a:rPr lang="en-US" altLang="en-US" sz="2400">
                <a:solidFill>
                  <a:schemeClr val="bg1"/>
                </a:solidFill>
                <a:hlinkClick r:id="rId6"/>
              </a:rPr>
              <a:t>https://www.nps.gov/tps/standards.htm</a:t>
            </a:r>
            <a:r>
              <a:rPr lang="en-US" altLang="en-US" sz="2400">
                <a:solidFill>
                  <a:schemeClr val="bg1"/>
                </a:solidFill>
              </a:rPr>
              <a:t> </a:t>
            </a:r>
            <a:endParaRPr lang="en-US" altLang="en-US" sz="2400" dirty="0">
              <a:solidFill>
                <a:schemeClr val="bg1"/>
              </a:solidFill>
            </a:endParaRPr>
          </a:p>
        </p:txBody>
      </p:sp>
      <p:pic>
        <p:nvPicPr>
          <p:cNvPr id="135173" name="Picture 7" descr="toolbox-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911850"/>
            <a:ext cx="1143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66</a:t>
            </a:r>
          </a:p>
        </p:txBody>
      </p:sp>
    </p:spTree>
    <p:extLst>
      <p:ext uri="{BB962C8B-B14F-4D97-AF65-F5344CB8AC3E}">
        <p14:creationId xmlns:p14="http://schemas.microsoft.com/office/powerpoint/2010/main" val="34017274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34147" name="TextBox 4"/>
          <p:cNvSpPr txBox="1">
            <a:spLocks noChangeArrowheads="1"/>
          </p:cNvSpPr>
          <p:nvPr/>
        </p:nvSpPr>
        <p:spPr bwMode="auto">
          <a:xfrm>
            <a:off x="228600" y="533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If you forget everything else!</a:t>
            </a:r>
          </a:p>
        </p:txBody>
      </p:sp>
      <p:sp>
        <p:nvSpPr>
          <p:cNvPr id="134148" name="TextBox 5"/>
          <p:cNvSpPr txBox="1">
            <a:spLocks noChangeArrowheads="1"/>
          </p:cNvSpPr>
          <p:nvPr/>
        </p:nvSpPr>
        <p:spPr bwMode="auto">
          <a:xfrm>
            <a:off x="533400" y="12954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Please remember…</a:t>
            </a:r>
          </a:p>
          <a:p>
            <a:pPr eaLnBrk="1" hangingPunct="1"/>
            <a:endParaRPr lang="en-US" altLang="en-US" sz="2400">
              <a:solidFill>
                <a:schemeClr val="bg1"/>
              </a:solidFill>
            </a:endParaRPr>
          </a:p>
          <a:p>
            <a:pPr eaLnBrk="1" hangingPunct="1"/>
            <a:r>
              <a:rPr lang="en-US" altLang="en-US" sz="2400">
                <a:solidFill>
                  <a:schemeClr val="bg1"/>
                </a:solidFill>
              </a:rPr>
              <a:t>#1 – There are GREAT historic </a:t>
            </a:r>
          </a:p>
          <a:p>
            <a:pPr eaLnBrk="1" hangingPunct="1"/>
            <a:r>
              <a:rPr lang="en-US" altLang="en-US" sz="2400">
                <a:solidFill>
                  <a:schemeClr val="bg1"/>
                </a:solidFill>
              </a:rPr>
              <a:t>renovation tax credits available!</a:t>
            </a:r>
          </a:p>
          <a:p>
            <a:pPr eaLnBrk="1" hangingPunct="1"/>
            <a:endParaRPr lang="en-US" altLang="en-US" sz="2400">
              <a:solidFill>
                <a:schemeClr val="bg1"/>
              </a:solidFill>
            </a:endParaRPr>
          </a:p>
          <a:p>
            <a:pPr eaLnBrk="1" hangingPunct="1"/>
            <a:r>
              <a:rPr lang="en-US" altLang="en-US" sz="2400">
                <a:solidFill>
                  <a:schemeClr val="bg1"/>
                </a:solidFill>
              </a:rPr>
              <a:t>#2 – Give us a call…</a:t>
            </a:r>
          </a:p>
          <a:p>
            <a:pPr eaLnBrk="1" hangingPunct="1"/>
            <a:endParaRPr lang="en-US" altLang="en-US" sz="2400">
              <a:solidFill>
                <a:schemeClr val="bg1"/>
              </a:solidFill>
            </a:endParaRPr>
          </a:p>
          <a:p>
            <a:pPr eaLnBrk="1" hangingPunct="1"/>
            <a:r>
              <a:rPr lang="en-US" altLang="en-US" sz="2400">
                <a:solidFill>
                  <a:schemeClr val="bg1"/>
                </a:solidFill>
              </a:rPr>
              <a:t>Michael Radeke</a:t>
            </a:r>
          </a:p>
          <a:p>
            <a:pPr eaLnBrk="1" hangingPunct="1"/>
            <a:r>
              <a:rPr lang="en-US" altLang="en-US" sz="2400">
                <a:solidFill>
                  <a:schemeClr val="bg1"/>
                </a:solidFill>
              </a:rPr>
              <a:t>(502) 564-7005 ext 4559</a:t>
            </a:r>
          </a:p>
        </p:txBody>
      </p:sp>
      <p:pic>
        <p:nvPicPr>
          <p:cNvPr id="134149" name="Picture 4" descr="ques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4290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65</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
        <p:nvSpPr>
          <p:cNvPr id="136196" name="Rectangle 1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6197" name="Rectangle 2"/>
          <p:cNvSpPr>
            <a:spLocks noChangeArrowheads="1"/>
          </p:cNvSpPr>
          <p:nvPr/>
        </p:nvSpPr>
        <p:spPr bwMode="auto">
          <a:xfrm>
            <a:off x="457200" y="19812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6600" b="1">
                <a:solidFill>
                  <a:schemeClr val="bg1"/>
                </a:solidFill>
                <a:latin typeface="Arial Narrow" panose="020B0606020202030204" pitchFamily="34" charset="0"/>
              </a:rPr>
              <a:t>Questions?</a:t>
            </a:r>
          </a:p>
          <a:p>
            <a:pPr algn="ctr" eaLnBrk="1" hangingPunct="1"/>
            <a:endParaRPr lang="en-US" altLang="en-US" sz="2400" b="1">
              <a:solidFill>
                <a:schemeClr val="bg1"/>
              </a:solidFill>
              <a:latin typeface="Arial Narrow" panose="020B0606020202030204" pitchFamily="34" charset="0"/>
            </a:endParaRPr>
          </a:p>
          <a:p>
            <a:pPr algn="ctr" eaLnBrk="1" hangingPunct="1"/>
            <a:endParaRPr lang="en-US" altLang="en-US" sz="2400" b="1">
              <a:solidFill>
                <a:srgbClr val="C0C0C0"/>
              </a:solidFill>
              <a:latin typeface="Arial Narrow" panose="020B0606020202030204" pitchFamily="34" charset="0"/>
            </a:endParaRPr>
          </a:p>
        </p:txBody>
      </p:sp>
      <p:sp>
        <p:nvSpPr>
          <p:cNvPr id="136198"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66</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pic>
        <p:nvPicPr>
          <p:cNvPr id="138243" name="Content Placeholder 7" descr="NPS-logo.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8800" y="1524000"/>
            <a:ext cx="2362200" cy="307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8" descr="KHC-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70088"/>
            <a:ext cx="35814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67</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5363" name="TextBox 4"/>
          <p:cNvSpPr txBox="1">
            <a:spLocks noChangeArrowheads="1"/>
          </p:cNvSpPr>
          <p:nvPr/>
        </p:nvSpPr>
        <p:spPr bwMode="auto">
          <a:xfrm>
            <a:off x="228600" y="533400"/>
            <a:ext cx="6096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Federal 20% Credit</a:t>
            </a:r>
          </a:p>
        </p:txBody>
      </p:sp>
      <p:sp>
        <p:nvSpPr>
          <p:cNvPr id="6" name="TextBox 5"/>
          <p:cNvSpPr txBox="1"/>
          <p:nvPr/>
        </p:nvSpPr>
        <p:spPr>
          <a:xfrm>
            <a:off x="685800" y="1524000"/>
            <a:ext cx="5257800" cy="3786188"/>
          </a:xfrm>
          <a:prstGeom prst="rect">
            <a:avLst/>
          </a:prstGeom>
          <a:noFill/>
        </p:spPr>
        <p:txBody>
          <a:bodyPr>
            <a:spAutoFit/>
          </a:bodyPr>
          <a:lstStyle/>
          <a:p>
            <a:pPr eaLnBrk="1" hangingPunct="1">
              <a:defRPr/>
            </a:pPr>
            <a:r>
              <a:rPr lang="en-US" sz="2400" dirty="0">
                <a:solidFill>
                  <a:schemeClr val="bg1"/>
                </a:solidFill>
                <a:latin typeface="+mn-lt"/>
                <a:cs typeface="+mn-cs"/>
              </a:rPr>
              <a:t>#1 – Your building has to be eligible (listed on the National Register)</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#2 – You must make a substantial </a:t>
            </a:r>
          </a:p>
          <a:p>
            <a:pPr eaLnBrk="1" hangingPunct="1">
              <a:defRPr/>
            </a:pPr>
            <a:r>
              <a:rPr lang="en-US" sz="2400" dirty="0">
                <a:solidFill>
                  <a:schemeClr val="bg1"/>
                </a:solidFill>
                <a:latin typeface="+mn-lt"/>
                <a:cs typeface="+mn-cs"/>
              </a:rPr>
              <a:t>       investment in rehabilitating your</a:t>
            </a:r>
          </a:p>
          <a:p>
            <a:pPr eaLnBrk="1" hangingPunct="1">
              <a:defRPr/>
            </a:pPr>
            <a:r>
              <a:rPr lang="en-US" sz="2400" dirty="0">
                <a:solidFill>
                  <a:schemeClr val="bg1"/>
                </a:solidFill>
                <a:latin typeface="+mn-lt"/>
                <a:cs typeface="+mn-cs"/>
              </a:rPr>
              <a:t>       property</a:t>
            </a:r>
          </a:p>
          <a:p>
            <a:pPr eaLnBrk="1" hangingPunct="1">
              <a:defRPr/>
            </a:pPr>
            <a:endParaRPr lang="en-US" sz="2400" dirty="0">
              <a:solidFill>
                <a:schemeClr val="bg1"/>
              </a:solidFill>
              <a:latin typeface="+mn-lt"/>
              <a:cs typeface="+mn-cs"/>
            </a:endParaRPr>
          </a:p>
          <a:p>
            <a:pPr eaLnBrk="1" hangingPunct="1">
              <a:defRPr/>
            </a:pPr>
            <a:r>
              <a:rPr lang="en-US" sz="2400" dirty="0">
                <a:solidFill>
                  <a:schemeClr val="bg1"/>
                </a:solidFill>
                <a:latin typeface="+mn-lt"/>
                <a:cs typeface="+mn-cs"/>
              </a:rPr>
              <a:t>#3 – You must follow the Secretary </a:t>
            </a:r>
          </a:p>
          <a:p>
            <a:pPr eaLnBrk="1" hangingPunct="1">
              <a:defRPr/>
            </a:pPr>
            <a:r>
              <a:rPr lang="en-US" sz="2400" dirty="0">
                <a:solidFill>
                  <a:schemeClr val="bg1"/>
                </a:solidFill>
                <a:latin typeface="+mn-lt"/>
                <a:cs typeface="+mn-cs"/>
              </a:rPr>
              <a:t>       of the Interior Standards for </a:t>
            </a:r>
          </a:p>
          <a:p>
            <a:pPr eaLnBrk="1" hangingPunct="1">
              <a:defRPr/>
            </a:pPr>
            <a:r>
              <a:rPr lang="en-US" sz="2400" dirty="0">
                <a:solidFill>
                  <a:schemeClr val="bg1"/>
                </a:solidFill>
                <a:latin typeface="+mn-lt"/>
                <a:cs typeface="+mn-cs"/>
              </a:rPr>
              <a:t>       Rehabilitation</a:t>
            </a:r>
            <a:endParaRPr lang="en-US" sz="2400" dirty="0">
              <a:latin typeface="+mn-lt"/>
              <a:cs typeface="+mn-cs"/>
            </a:endParaRPr>
          </a:p>
        </p:txBody>
      </p:sp>
      <p:pic>
        <p:nvPicPr>
          <p:cNvPr id="15365" name="Picture 4" descr="BeforeAfter03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
            <a:ext cx="2468563"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BeforeAfter03B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48000"/>
            <a:ext cx="2457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7</a:t>
            </a:r>
          </a:p>
        </p:txBody>
      </p:sp>
      <p:sp>
        <p:nvSpPr>
          <p:cNvPr id="15368" name="TextBox 5"/>
          <p:cNvSpPr txBox="1">
            <a:spLocks noChangeArrowheads="1"/>
          </p:cNvSpPr>
          <p:nvPr/>
        </p:nvSpPr>
        <p:spPr bwMode="auto">
          <a:xfrm>
            <a:off x="6324600" y="59102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Covington, KY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7411" name="TextBox 5"/>
          <p:cNvSpPr txBox="1">
            <a:spLocks noChangeArrowheads="1"/>
          </p:cNvSpPr>
          <p:nvPr/>
        </p:nvSpPr>
        <p:spPr bwMode="auto">
          <a:xfrm>
            <a:off x="609600" y="1371600"/>
            <a:ext cx="77724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en-US" sz="2600" b="1">
                <a:solidFill>
                  <a:schemeClr val="bg1"/>
                </a:solidFill>
              </a:rPr>
              <a:t>Option A </a:t>
            </a:r>
            <a:r>
              <a:rPr lang="en-US" altLang="en-US" sz="2400">
                <a:solidFill>
                  <a:schemeClr val="bg1"/>
                </a:solidFill>
              </a:rPr>
              <a:t>– 20% Tax Credit on expenditures spent on a 	Certified Rehabilitation of an income producing 	Certified Historic Structure </a:t>
            </a:r>
          </a:p>
          <a:p>
            <a:pPr eaLnBrk="1" hangingPunct="1">
              <a:lnSpc>
                <a:spcPct val="80000"/>
              </a:lnSpc>
            </a:pPr>
            <a:r>
              <a:rPr lang="en-US" altLang="en-US" sz="2400" i="1">
                <a:solidFill>
                  <a:schemeClr val="bg1"/>
                </a:solidFill>
              </a:rPr>
              <a:t>		</a:t>
            </a:r>
            <a:r>
              <a:rPr lang="en-US" altLang="en-US" sz="2000" i="1">
                <a:solidFill>
                  <a:schemeClr val="bg1"/>
                </a:solidFill>
              </a:rPr>
              <a:t>(just like the 20% Federal Tax credit and you can do both!)</a:t>
            </a:r>
          </a:p>
          <a:p>
            <a:pPr eaLnBrk="1" hangingPunct="1">
              <a:lnSpc>
                <a:spcPct val="80000"/>
              </a:lnSpc>
            </a:pPr>
            <a:endParaRPr lang="en-US" altLang="en-US" sz="2400" b="1">
              <a:solidFill>
                <a:schemeClr val="bg1"/>
              </a:solidFill>
            </a:endParaRPr>
          </a:p>
          <a:p>
            <a:pPr eaLnBrk="1" hangingPunct="1">
              <a:lnSpc>
                <a:spcPct val="80000"/>
              </a:lnSpc>
            </a:pPr>
            <a:r>
              <a:rPr lang="en-US" altLang="en-US" sz="2600" b="1">
                <a:solidFill>
                  <a:schemeClr val="bg1"/>
                </a:solidFill>
              </a:rPr>
              <a:t>Option B </a:t>
            </a:r>
            <a:r>
              <a:rPr lang="en-US" altLang="en-US" sz="2400">
                <a:solidFill>
                  <a:schemeClr val="bg1"/>
                </a:solidFill>
              </a:rPr>
              <a:t>– 20% Tax Credit on expenditures spent on a 	Certified Rehabilitation of a Certified Historic 	Structure by a non-profit or local government.</a:t>
            </a:r>
          </a:p>
          <a:p>
            <a:pPr eaLnBrk="1" hangingPunct="1">
              <a:lnSpc>
                <a:spcPct val="80000"/>
              </a:lnSpc>
            </a:pPr>
            <a:endParaRPr lang="en-US" altLang="en-US" sz="2400" u="sng">
              <a:solidFill>
                <a:schemeClr val="bg1"/>
              </a:solidFill>
            </a:endParaRPr>
          </a:p>
          <a:p>
            <a:pPr eaLnBrk="1" hangingPunct="1">
              <a:lnSpc>
                <a:spcPct val="80000"/>
              </a:lnSpc>
            </a:pPr>
            <a:r>
              <a:rPr lang="en-US" altLang="en-US" sz="2600" b="1">
                <a:solidFill>
                  <a:schemeClr val="bg1"/>
                </a:solidFill>
              </a:rPr>
              <a:t>Option C </a:t>
            </a:r>
            <a:r>
              <a:rPr lang="en-US" altLang="en-US" sz="2400" b="1">
                <a:solidFill>
                  <a:schemeClr val="bg1"/>
                </a:solidFill>
              </a:rPr>
              <a:t>– </a:t>
            </a:r>
            <a:r>
              <a:rPr lang="en-US" altLang="en-US" sz="2400">
                <a:solidFill>
                  <a:schemeClr val="bg1"/>
                </a:solidFill>
              </a:rPr>
              <a:t>30% Tax Credit on expenditures spent on a 	Certified Rehabilitation of an owner occupied 	primary residence.</a:t>
            </a:r>
          </a:p>
          <a:p>
            <a:pPr eaLnBrk="1" hangingPunct="1">
              <a:lnSpc>
                <a:spcPct val="80000"/>
              </a:lnSpc>
            </a:pPr>
            <a:endParaRPr lang="en-US" altLang="en-US" sz="2400" i="1">
              <a:solidFill>
                <a:schemeClr val="bg1"/>
              </a:solidFill>
            </a:endParaRPr>
          </a:p>
          <a:p>
            <a:pPr eaLnBrk="1" hangingPunct="1">
              <a:lnSpc>
                <a:spcPct val="80000"/>
              </a:lnSpc>
            </a:pPr>
            <a:endParaRPr lang="en-US" altLang="en-US" sz="2400" i="1">
              <a:solidFill>
                <a:schemeClr val="bg1"/>
              </a:solidFill>
            </a:endParaRPr>
          </a:p>
        </p:txBody>
      </p:sp>
      <p:sp>
        <p:nvSpPr>
          <p:cNvPr id="17412" name="TextBox 8"/>
          <p:cNvSpPr txBox="1">
            <a:spLocks noChangeArrowheads="1"/>
          </p:cNvSpPr>
          <p:nvPr/>
        </p:nvSpPr>
        <p:spPr bwMode="auto">
          <a:xfrm>
            <a:off x="228600" y="533400"/>
            <a:ext cx="807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State Rehabilitation Tax Credits</a:t>
            </a:r>
          </a:p>
        </p:txBody>
      </p:sp>
      <p:sp>
        <p:nvSpPr>
          <p:cNvPr id="17413"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8</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2362200" y="6172200"/>
            <a:ext cx="678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003366"/>
                </a:solidFill>
                <a:latin typeface="Arial Narrow" panose="020B0606020202030204" pitchFamily="34" charset="0"/>
              </a:rPr>
              <a:t>Rehabilitation Tax Credit Program</a:t>
            </a:r>
          </a:p>
        </p:txBody>
      </p:sp>
      <p:sp>
        <p:nvSpPr>
          <p:cNvPr id="19459" name="TextBox 8"/>
          <p:cNvSpPr txBox="1">
            <a:spLocks noChangeArrowheads="1"/>
          </p:cNvSpPr>
          <p:nvPr/>
        </p:nvSpPr>
        <p:spPr bwMode="auto">
          <a:xfrm>
            <a:off x="228600" y="533400"/>
            <a:ext cx="8077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a:solidFill>
                  <a:schemeClr val="bg1"/>
                </a:solidFill>
              </a:rPr>
              <a:t>How is the State different than the Federal?</a:t>
            </a:r>
          </a:p>
        </p:txBody>
      </p:sp>
      <p:sp>
        <p:nvSpPr>
          <p:cNvPr id="19460" name="TextBox 4"/>
          <p:cNvSpPr txBox="1">
            <a:spLocks noChangeArrowheads="1"/>
          </p:cNvSpPr>
          <p:nvPr/>
        </p:nvSpPr>
        <p:spPr bwMode="auto">
          <a:xfrm>
            <a:off x="381000" y="1295400"/>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chemeClr val="bg1"/>
                </a:solidFill>
              </a:rPr>
              <a:t>It ALSO covers owner occupied residences, non-profits, and local government projects.</a:t>
            </a:r>
          </a:p>
          <a:p>
            <a:pPr eaLnBrk="1" hangingPunct="1"/>
            <a:endParaRPr lang="en-US" altLang="en-US">
              <a:solidFill>
                <a:schemeClr val="bg1"/>
              </a:solidFill>
            </a:endParaRPr>
          </a:p>
          <a:p>
            <a:pPr eaLnBrk="1" hangingPunct="1"/>
            <a:r>
              <a:rPr lang="en-US" altLang="en-US" sz="2400">
                <a:solidFill>
                  <a:schemeClr val="bg1"/>
                </a:solidFill>
              </a:rPr>
              <a:t>$5 million cap each year</a:t>
            </a:r>
          </a:p>
          <a:p>
            <a:pPr eaLnBrk="1" hangingPunct="1"/>
            <a:endParaRPr lang="en-US" altLang="en-US">
              <a:solidFill>
                <a:schemeClr val="bg1"/>
              </a:solidFill>
            </a:endParaRPr>
          </a:p>
          <a:p>
            <a:pPr eaLnBrk="1" hangingPunct="1"/>
            <a:r>
              <a:rPr lang="en-US" altLang="en-US" sz="2400">
                <a:solidFill>
                  <a:schemeClr val="bg1"/>
                </a:solidFill>
              </a:rPr>
              <a:t>$60k cap per residential project</a:t>
            </a:r>
          </a:p>
          <a:p>
            <a:pPr eaLnBrk="1" hangingPunct="1"/>
            <a:endParaRPr lang="en-US" altLang="en-US">
              <a:solidFill>
                <a:schemeClr val="bg1"/>
              </a:solidFill>
            </a:endParaRPr>
          </a:p>
          <a:p>
            <a:pPr eaLnBrk="1" hangingPunct="1"/>
            <a:r>
              <a:rPr lang="en-US" altLang="en-US" sz="2400">
                <a:solidFill>
                  <a:schemeClr val="bg1"/>
                </a:solidFill>
              </a:rPr>
              <a:t>$400k per commercial project</a:t>
            </a:r>
          </a:p>
          <a:p>
            <a:pPr eaLnBrk="1" hangingPunct="1"/>
            <a:endParaRPr lang="en-US" altLang="en-US">
              <a:solidFill>
                <a:schemeClr val="bg1"/>
              </a:solidFill>
            </a:endParaRPr>
          </a:p>
          <a:p>
            <a:pPr eaLnBrk="1" hangingPunct="1"/>
            <a:r>
              <a:rPr lang="en-US" altLang="en-US" sz="2400">
                <a:solidFill>
                  <a:schemeClr val="bg1"/>
                </a:solidFill>
              </a:rPr>
              <a:t>Refundable</a:t>
            </a:r>
            <a:endParaRPr lang="en-US" altLang="en-US" sz="2400"/>
          </a:p>
        </p:txBody>
      </p:sp>
      <p:pic>
        <p:nvPicPr>
          <p:cNvPr id="19461" name="Picture 5" descr="mainstreet-wincheste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919538"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6"/>
          <p:cNvSpPr txBox="1">
            <a:spLocks noChangeArrowheads="1"/>
          </p:cNvSpPr>
          <p:nvPr/>
        </p:nvSpPr>
        <p:spPr bwMode="auto">
          <a:xfrm>
            <a:off x="8458200" y="62484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0070C0"/>
                </a:solidFill>
              </a:rPr>
              <a:t>9</a:t>
            </a:r>
          </a:p>
        </p:txBody>
      </p:sp>
      <p:sp>
        <p:nvSpPr>
          <p:cNvPr id="19463" name="TextBox 5"/>
          <p:cNvSpPr txBox="1">
            <a:spLocks noChangeArrowheads="1"/>
          </p:cNvSpPr>
          <p:nvPr/>
        </p:nvSpPr>
        <p:spPr bwMode="auto">
          <a:xfrm>
            <a:off x="4876800" y="5300663"/>
            <a:ext cx="3124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chemeClr val="bg1"/>
                </a:solidFill>
              </a:rPr>
              <a:t>Winchester, KY</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Heritage Document" ma:contentTypeID="0x0101008BFB0CB645DE0C4F9B5B843CD11E4E0B00712D9CB2AFAC844E8EA419DE5DC52EED" ma:contentTypeVersion="10" ma:contentTypeDescription="Custom document type for Heritage site documents." ma:contentTypeScope="" ma:versionID="e08905c4e4c09658fe90fb7c9fa208f3">
  <xsd:schema xmlns:xsd="http://www.w3.org/2001/XMLSchema" xmlns:xs="http://www.w3.org/2001/XMLSchema" xmlns:p="http://schemas.microsoft.com/office/2006/metadata/properties" xmlns:ns1="http://schemas.microsoft.com/sharepoint/v3" xmlns:ns3="094b604a-9125-489b-871c-45be2a9bac76" targetNamespace="http://schemas.microsoft.com/office/2006/metadata/properties" ma:root="true" ma:fieldsID="ce8951e94d80dc62f66a795b3d87aafc" ns1:_="" ns3:_="">
    <xsd:import namespace="http://schemas.microsoft.com/sharepoint/v3"/>
    <xsd:import namespace="094b604a-9125-489b-871c-45be2a9bac76"/>
    <xsd:element name="properties">
      <xsd:complexType>
        <xsd:sequence>
          <xsd:element name="documentManagement">
            <xsd:complexType>
              <xsd:all>
                <xsd:element ref="ns1:RoutingRuleDescription" minOccurs="0"/>
                <xsd:element ref="ns3:Document_x0020_Category" minOccurs="0"/>
                <xsd:element ref="ns3:Document_x0020_Audience" minOccurs="0"/>
                <xsd:element ref="ns3:Document_x0020_Subsite"/>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4b604a-9125-489b-871c-45be2a9bac76" elementFormDefault="qualified">
    <xsd:import namespace="http://schemas.microsoft.com/office/2006/documentManagement/types"/>
    <xsd:import namespace="http://schemas.microsoft.com/office/infopath/2007/PartnerControls"/>
    <xsd:element name="Document_x0020_Category" ma:index="4" nillable="true" ma:displayName="Document Category" ma:list="{4806819a-76c8-4f71-a95c-5cd701eab785}" ma:internalName="Document_x0020_Category" ma:readOnly="false" ma:showField="Title" ma:web="094b604a-9125-489b-871c-45be2a9bac76" ma:requiredMultiChoice="true">
      <xsd:complexType>
        <xsd:complexContent>
          <xsd:extension base="dms:MultiChoiceLookup">
            <xsd:sequence>
              <xsd:element name="Value" type="dms:Lookup" maxOccurs="unbounded" minOccurs="0" nillable="true"/>
            </xsd:sequence>
          </xsd:extension>
        </xsd:complexContent>
      </xsd:complexType>
    </xsd:element>
    <xsd:element name="Document_x0020_Audience" ma:index="5" nillable="true" ma:displayName="Document Audience" ma:list="{4f065b95-1b23-40a4-bf95-c0710ca3fdea}" ma:internalName="Document_x0020_Audience" ma:showField="Title" ma:web="094b604a-9125-489b-871c-45be2a9bac76" ma:requiredMultiChoice="true">
      <xsd:complexType>
        <xsd:complexContent>
          <xsd:extension base="dms:MultiChoiceLookup">
            <xsd:sequence>
              <xsd:element name="Value" type="dms:Lookup" maxOccurs="unbounded" minOccurs="0" nillable="true"/>
            </xsd:sequence>
          </xsd:extension>
        </xsd:complexContent>
      </xsd:complexType>
    </xsd:element>
    <xsd:element name="Document_x0020_Subsite" ma:index="12" ma:displayName="Document Subsite" ma:list="{d1089b1d-8af2-46f6-b21f-f51eaaf398be}" ma:internalName="Document_x0020_Subsite" ma:readOnly="false" ma:showField="Title" ma:web="094b604a-9125-489b-871c-45be2a9bac76">
      <xsd:simpleType>
        <xsd:restriction base="dms:Lookup"/>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0" ma:displayName="Title"/>
        <xsd:element ref="dc:subject" minOccurs="0" maxOccurs="1"/>
        <xsd:element ref="dc:description" minOccurs="0" maxOccurs="1"/>
        <xsd:element name="keywords" minOccurs="0" maxOccurs="1" type="xsd:string" ma:index="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Category xmlns="094b604a-9125-489b-871c-45be2a9bac76">
      <Value>15</Value>
      <Value>8</Value>
    </Document_x0020_Category>
    <Document_x0020_Audience xmlns="094b604a-9125-489b-871c-45be2a9bac76">
      <Value>2</Value>
      <Value>5</Value>
    </Document_x0020_Audience>
    <RoutingRuleDescription xmlns="http://schemas.microsoft.com/sharepoint/v3">PowerPoint presentation</RoutingRuleDescription>
    <Document_x0020_Subsite xmlns="094b604a-9125-489b-871c-45be2a9bac76">4</Document_x0020_Subsite>
  </documentManagement>
</p:properties>
</file>

<file path=customXml/itemProps1.xml><?xml version="1.0" encoding="utf-8"?>
<ds:datastoreItem xmlns:ds="http://schemas.openxmlformats.org/officeDocument/2006/customXml" ds:itemID="{41BA2547-CA13-406C-9733-749353AB02E4}"/>
</file>

<file path=customXml/itemProps2.xml><?xml version="1.0" encoding="utf-8"?>
<ds:datastoreItem xmlns:ds="http://schemas.openxmlformats.org/officeDocument/2006/customXml" ds:itemID="{E8CB99B5-8B79-4C90-8BC9-55022E6BD4F0}"/>
</file>

<file path=customXml/itemProps3.xml><?xml version="1.0" encoding="utf-8"?>
<ds:datastoreItem xmlns:ds="http://schemas.openxmlformats.org/officeDocument/2006/customXml" ds:itemID="{BE87D1C0-BF70-4F90-87CE-770B6A2EB7ED}"/>
</file>

<file path=docProps/app.xml><?xml version="1.0" encoding="utf-8"?>
<Properties xmlns="http://schemas.openxmlformats.org/officeDocument/2006/extended-properties" xmlns:vt="http://schemas.openxmlformats.org/officeDocument/2006/docPropsVTypes">
  <TotalTime>27429</TotalTime>
  <Words>5681</Words>
  <Application>Microsoft Office PowerPoint</Application>
  <PresentationFormat>On-screen Show (4:3)</PresentationFormat>
  <Paragraphs>752</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Arial Narrow</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Office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Historic Rehab Tax Credits?</dc:title>
  <dc:creator>mike.radeke</dc:creator>
  <cp:keywords>tax credits, incentives</cp:keywords>
  <cp:lastModifiedBy>Comer, Diane   (Heritage Council)</cp:lastModifiedBy>
  <cp:revision>300</cp:revision>
  <dcterms:created xsi:type="dcterms:W3CDTF">2009-08-12T20:11:19Z</dcterms:created>
  <dcterms:modified xsi:type="dcterms:W3CDTF">2018-04-13T20:44:34Z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0x0101008BFB0CB645DE0C4F9B5B843CD11E4E0B00712D9CB2AFAC844E8EA419DE5DC52EED</vt:lpwstr>
  </property>
</Properties>
</file>